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278"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lgn="l">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36DAF8BA-7A14-41C5-8B15-8668B07E8D58}" type="slidenum">
              <a:rPr lang="de-DE"/>
              <a:pPr>
                <a:defRPr/>
              </a:pPr>
              <a:t>‹Nr.›</a:t>
            </a:fld>
            <a:endParaRPr lang="de-DE"/>
          </a:p>
        </p:txBody>
      </p:sp>
    </p:spTree>
    <p:extLst>
      <p:ext uri="{BB962C8B-B14F-4D97-AF65-F5344CB8AC3E}">
        <p14:creationId xmlns:p14="http://schemas.microsoft.com/office/powerpoint/2010/main" val="3221606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lgn="l">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DD85E91-8B79-4EB9-BC24-3AE0B8556E31}" type="slidenum">
              <a:rPr lang="de-DE"/>
              <a:pPr>
                <a:defRPr/>
              </a:pPr>
              <a:t>‹Nr.›</a:t>
            </a:fld>
            <a:endParaRPr lang="de-DE"/>
          </a:p>
        </p:txBody>
      </p:sp>
    </p:spTree>
    <p:extLst>
      <p:ext uri="{BB962C8B-B14F-4D97-AF65-F5344CB8AC3E}">
        <p14:creationId xmlns:p14="http://schemas.microsoft.com/office/powerpoint/2010/main" val="3701885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lgn="l">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6879E551-CA4C-471E-8A45-AE46BA5046BF}" type="slidenum">
              <a:rPr lang="de-DE"/>
              <a:pPr>
                <a:defRPr/>
              </a:pPr>
              <a:t>‹Nr.›</a:t>
            </a:fld>
            <a:endParaRPr lang="de-DE"/>
          </a:p>
        </p:txBody>
      </p:sp>
    </p:spTree>
    <p:extLst>
      <p:ext uri="{BB962C8B-B14F-4D97-AF65-F5344CB8AC3E}">
        <p14:creationId xmlns:p14="http://schemas.microsoft.com/office/powerpoint/2010/main" val="3470015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457200" y="274638"/>
            <a:ext cx="8229600" cy="5851525"/>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Datumsplatzhalter 2"/>
          <p:cNvSpPr>
            <a:spLocks noGrp="1"/>
          </p:cNvSpPr>
          <p:nvPr>
            <p:ph type="dt" sz="half" idx="10"/>
          </p:nvPr>
        </p:nvSpPr>
        <p:spPr/>
        <p:txBody>
          <a:bodyPr/>
          <a:lstStyle>
            <a:lvl1pPr>
              <a:defRPr/>
            </a:lvl1pPr>
          </a:lstStyle>
          <a:p>
            <a:pPr>
              <a:defRPr/>
            </a:pPr>
            <a:endParaRPr lang="de-DE"/>
          </a:p>
        </p:txBody>
      </p:sp>
      <p:sp>
        <p:nvSpPr>
          <p:cNvPr id="4" name="Fußzeilenplatzhalter 3"/>
          <p:cNvSpPr>
            <a:spLocks noGrp="1"/>
          </p:cNvSpPr>
          <p:nvPr>
            <p:ph type="ftr" sz="quarter" idx="11"/>
          </p:nvPr>
        </p:nvSpPr>
        <p:spPr/>
        <p:txBody>
          <a:bodyPr/>
          <a:lstStyle>
            <a:lvl1pPr algn="l">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E276F1B0-E773-46A2-964A-F654C6103477}" type="slidenum">
              <a:rPr lang="de-DE"/>
              <a:pPr>
                <a:defRPr/>
              </a:pPr>
              <a:t>‹Nr.›</a:t>
            </a:fld>
            <a:endParaRPr lang="de-DE"/>
          </a:p>
        </p:txBody>
      </p:sp>
    </p:spTree>
    <p:extLst>
      <p:ext uri="{BB962C8B-B14F-4D97-AF65-F5344CB8AC3E}">
        <p14:creationId xmlns:p14="http://schemas.microsoft.com/office/powerpoint/2010/main" val="4196965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79"/>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6FB04F-225A-4B85-927C-51FB4736449E}"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629695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4739A3-C96C-49BA-9EE4-E27768AA0E27}"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38737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54"/>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6234F7C-FA58-4493-853D-C9BE22FC2619}"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115816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4FBC01-8E27-4103-955C-74E3A0E71E9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045719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5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5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065102B-747D-4DF5-8AD7-372FA065180C}"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795131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41789F9-2B84-4A9F-8CE4-5763AD69F474}"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7816704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42D168B-3EA3-46D7-955F-01A81EE0A7A6}"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092974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lgn="l">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749928DB-FA5A-46D0-86D7-774E1DED6AA3}" type="slidenum">
              <a:rPr lang="de-DE"/>
              <a:pPr>
                <a:defRPr/>
              </a:pPr>
              <a:t>‹Nr.›</a:t>
            </a:fld>
            <a:endParaRPr lang="de-DE"/>
          </a:p>
        </p:txBody>
      </p:sp>
    </p:spTree>
    <p:extLst>
      <p:ext uri="{BB962C8B-B14F-4D97-AF65-F5344CB8AC3E}">
        <p14:creationId xmlns:p14="http://schemas.microsoft.com/office/powerpoint/2010/main" val="27766224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4"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10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90211B-F71F-4C23-A6EF-C35C1B99413B}"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3836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4E8FE6-65AC-4865-B110-29097C12BB4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3149505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79A6A6-C50A-4DA9-B1D4-074E710AEF41}"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2999778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92"/>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92"/>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D2F2CC-A8CD-4662-ADF0-31ABF3BA22D3}"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16322781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6"/>
            <a:ext cx="4038600" cy="452596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4"/>
          <p:cNvSpPr>
            <a:spLocks noGrp="1" noChangeArrowheads="1"/>
          </p:cNvSpPr>
          <p:nvPr>
            <p:ph type="dt" sz="half" idx="10"/>
          </p:nvPr>
        </p:nvSpPr>
        <p:spPr>
          <a:ln/>
        </p:spPr>
        <p:txBody>
          <a:bodyPr/>
          <a:lstStyle>
            <a:lvl1pPr>
              <a:defRPr/>
            </a:lvl1pPr>
          </a:lstStyle>
          <a:p>
            <a:pPr>
              <a:defRPr/>
            </a:pPr>
            <a:endParaRPr lang="de-DE">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e-DE">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AA920C-9FA5-4EDD-AB19-3EE72CA15B70}" type="slidenum">
              <a:rPr lang="de-DE">
                <a:solidFill>
                  <a:srgbClr val="000000"/>
                </a:solidFill>
              </a:rPr>
              <a:pPr>
                <a:defRPr/>
              </a:pPr>
              <a:t>‹Nr.›</a:t>
            </a:fld>
            <a:endParaRPr lang="de-DE">
              <a:solidFill>
                <a:srgbClr val="000000"/>
              </a:solidFill>
            </a:endParaRPr>
          </a:p>
        </p:txBody>
      </p:sp>
    </p:spTree>
    <p:extLst>
      <p:ext uri="{BB962C8B-B14F-4D97-AF65-F5344CB8AC3E}">
        <p14:creationId xmlns:p14="http://schemas.microsoft.com/office/powerpoint/2010/main" val="468834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Datumsplatzhalter 3"/>
          <p:cNvSpPr>
            <a:spLocks noGrp="1"/>
          </p:cNvSpPr>
          <p:nvPr>
            <p:ph type="dt" sz="half" idx="10"/>
          </p:nvPr>
        </p:nvSpPr>
        <p:spPr/>
        <p:txBody>
          <a:bodyPr/>
          <a:lstStyle>
            <a:lvl1pPr>
              <a:defRPr/>
            </a:lvl1pPr>
          </a:lstStyle>
          <a:p>
            <a:pPr>
              <a:defRPr/>
            </a:pPr>
            <a:endParaRPr lang="de-DE"/>
          </a:p>
        </p:txBody>
      </p:sp>
      <p:sp>
        <p:nvSpPr>
          <p:cNvPr id="5" name="Fußzeilenplatzhalter 4"/>
          <p:cNvSpPr>
            <a:spLocks noGrp="1"/>
          </p:cNvSpPr>
          <p:nvPr>
            <p:ph type="ftr" sz="quarter" idx="11"/>
          </p:nvPr>
        </p:nvSpPr>
        <p:spPr/>
        <p:txBody>
          <a:bodyPr/>
          <a:lstStyle>
            <a:lvl1pPr algn="l">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F59C66E9-2D29-48E7-9A90-31F41134FA8C}" type="slidenum">
              <a:rPr lang="de-DE"/>
              <a:pPr>
                <a:defRPr/>
              </a:pPr>
              <a:t>‹Nr.›</a:t>
            </a:fld>
            <a:endParaRPr lang="de-DE"/>
          </a:p>
        </p:txBody>
      </p:sp>
    </p:spTree>
    <p:extLst>
      <p:ext uri="{BB962C8B-B14F-4D97-AF65-F5344CB8AC3E}">
        <p14:creationId xmlns:p14="http://schemas.microsoft.com/office/powerpoint/2010/main" val="403711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lgn="l">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5518F410-5A34-406A-858B-48D087A14BFD}" type="slidenum">
              <a:rPr lang="de-DE"/>
              <a:pPr>
                <a:defRPr/>
              </a:pPr>
              <a:t>‹Nr.›</a:t>
            </a:fld>
            <a:endParaRPr lang="de-DE"/>
          </a:p>
        </p:txBody>
      </p:sp>
    </p:spTree>
    <p:extLst>
      <p:ext uri="{BB962C8B-B14F-4D97-AF65-F5344CB8AC3E}">
        <p14:creationId xmlns:p14="http://schemas.microsoft.com/office/powerpoint/2010/main" val="220550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pPr>
              <a:defRPr/>
            </a:pPr>
            <a:endParaRPr lang="de-DE"/>
          </a:p>
        </p:txBody>
      </p:sp>
      <p:sp>
        <p:nvSpPr>
          <p:cNvPr id="8" name="Fußzeilenplatzhalter 7"/>
          <p:cNvSpPr>
            <a:spLocks noGrp="1"/>
          </p:cNvSpPr>
          <p:nvPr>
            <p:ph type="ftr" sz="quarter" idx="11"/>
          </p:nvPr>
        </p:nvSpPr>
        <p:spPr/>
        <p:txBody>
          <a:bodyPr/>
          <a:lstStyle>
            <a:lvl1pPr algn="l">
              <a:defRPr/>
            </a:lvl1pPr>
          </a:lstStyle>
          <a:p>
            <a:pPr>
              <a:defRPr/>
            </a:pPr>
            <a:endParaRPr lang="de-DE"/>
          </a:p>
        </p:txBody>
      </p:sp>
      <p:sp>
        <p:nvSpPr>
          <p:cNvPr id="9" name="Foliennummernplatzhalter 8"/>
          <p:cNvSpPr>
            <a:spLocks noGrp="1"/>
          </p:cNvSpPr>
          <p:nvPr>
            <p:ph type="sldNum" sz="quarter" idx="12"/>
          </p:nvPr>
        </p:nvSpPr>
        <p:spPr/>
        <p:txBody>
          <a:bodyPr/>
          <a:lstStyle>
            <a:lvl1pPr>
              <a:defRPr/>
            </a:lvl1pPr>
          </a:lstStyle>
          <a:p>
            <a:pPr>
              <a:defRPr/>
            </a:pPr>
            <a:fld id="{45891B87-1C08-4261-86B1-F8785FC2FE48}" type="slidenum">
              <a:rPr lang="de-DE"/>
              <a:pPr>
                <a:defRPr/>
              </a:pPr>
              <a:t>‹Nr.›</a:t>
            </a:fld>
            <a:endParaRPr lang="de-DE"/>
          </a:p>
        </p:txBody>
      </p:sp>
    </p:spTree>
    <p:extLst>
      <p:ext uri="{BB962C8B-B14F-4D97-AF65-F5344CB8AC3E}">
        <p14:creationId xmlns:p14="http://schemas.microsoft.com/office/powerpoint/2010/main" val="386219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pPr>
              <a:defRPr/>
            </a:pPr>
            <a:endParaRPr lang="de-DE"/>
          </a:p>
        </p:txBody>
      </p:sp>
      <p:sp>
        <p:nvSpPr>
          <p:cNvPr id="4" name="Fußzeilenplatzhalter 3"/>
          <p:cNvSpPr>
            <a:spLocks noGrp="1"/>
          </p:cNvSpPr>
          <p:nvPr>
            <p:ph type="ftr" sz="quarter" idx="11"/>
          </p:nvPr>
        </p:nvSpPr>
        <p:spPr/>
        <p:txBody>
          <a:bodyPr/>
          <a:lstStyle>
            <a:lvl1pPr algn="l">
              <a:defRPr/>
            </a:lvl1pPr>
          </a:lstStyle>
          <a:p>
            <a:pPr>
              <a:defRPr/>
            </a:pPr>
            <a:endParaRPr lang="de-DE"/>
          </a:p>
        </p:txBody>
      </p:sp>
      <p:sp>
        <p:nvSpPr>
          <p:cNvPr id="5" name="Foliennummernplatzhalter 4"/>
          <p:cNvSpPr>
            <a:spLocks noGrp="1"/>
          </p:cNvSpPr>
          <p:nvPr>
            <p:ph type="sldNum" sz="quarter" idx="12"/>
          </p:nvPr>
        </p:nvSpPr>
        <p:spPr/>
        <p:txBody>
          <a:bodyPr/>
          <a:lstStyle>
            <a:lvl1pPr>
              <a:defRPr/>
            </a:lvl1pPr>
          </a:lstStyle>
          <a:p>
            <a:pPr>
              <a:defRPr/>
            </a:pPr>
            <a:fld id="{8D1204DF-A459-4F7F-B0D9-0BC4CD7F5383}" type="slidenum">
              <a:rPr lang="de-DE"/>
              <a:pPr>
                <a:defRPr/>
              </a:pPr>
              <a:t>‹Nr.›</a:t>
            </a:fld>
            <a:endParaRPr lang="de-DE"/>
          </a:p>
        </p:txBody>
      </p:sp>
    </p:spTree>
    <p:extLst>
      <p:ext uri="{BB962C8B-B14F-4D97-AF65-F5344CB8AC3E}">
        <p14:creationId xmlns:p14="http://schemas.microsoft.com/office/powerpoint/2010/main" val="112513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pPr>
              <a:defRPr/>
            </a:pPr>
            <a:endParaRPr lang="de-DE"/>
          </a:p>
        </p:txBody>
      </p:sp>
      <p:sp>
        <p:nvSpPr>
          <p:cNvPr id="3" name="Fußzeilenplatzhalter 2"/>
          <p:cNvSpPr>
            <a:spLocks noGrp="1"/>
          </p:cNvSpPr>
          <p:nvPr>
            <p:ph type="ftr" sz="quarter" idx="11"/>
          </p:nvPr>
        </p:nvSpPr>
        <p:spPr/>
        <p:txBody>
          <a:bodyPr/>
          <a:lstStyle>
            <a:lvl1pPr algn="l">
              <a:defRPr/>
            </a:lvl1pPr>
          </a:lstStyle>
          <a:p>
            <a:pPr>
              <a:defRPr/>
            </a:pPr>
            <a:endParaRPr lang="de-DE"/>
          </a:p>
        </p:txBody>
      </p:sp>
      <p:sp>
        <p:nvSpPr>
          <p:cNvPr id="4" name="Foliennummernplatzhalter 3"/>
          <p:cNvSpPr>
            <a:spLocks noGrp="1"/>
          </p:cNvSpPr>
          <p:nvPr>
            <p:ph type="sldNum" sz="quarter" idx="12"/>
          </p:nvPr>
        </p:nvSpPr>
        <p:spPr/>
        <p:txBody>
          <a:bodyPr/>
          <a:lstStyle>
            <a:lvl1pPr>
              <a:defRPr/>
            </a:lvl1pPr>
          </a:lstStyle>
          <a:p>
            <a:pPr>
              <a:defRPr/>
            </a:pPr>
            <a:fld id="{A768E822-E551-4A62-93D3-049EDA0492D9}" type="slidenum">
              <a:rPr lang="de-DE"/>
              <a:pPr>
                <a:defRPr/>
              </a:pPr>
              <a:t>‹Nr.›</a:t>
            </a:fld>
            <a:endParaRPr lang="de-DE"/>
          </a:p>
        </p:txBody>
      </p:sp>
    </p:spTree>
    <p:extLst>
      <p:ext uri="{BB962C8B-B14F-4D97-AF65-F5344CB8AC3E}">
        <p14:creationId xmlns:p14="http://schemas.microsoft.com/office/powerpoint/2010/main" val="399139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lgn="l">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8F7C34E6-758C-4115-8798-F43BFD82423C}" type="slidenum">
              <a:rPr lang="de-DE"/>
              <a:pPr>
                <a:defRPr/>
              </a:pPr>
              <a:t>‹Nr.›</a:t>
            </a:fld>
            <a:endParaRPr lang="de-DE"/>
          </a:p>
        </p:txBody>
      </p:sp>
    </p:spTree>
    <p:extLst>
      <p:ext uri="{BB962C8B-B14F-4D97-AF65-F5344CB8AC3E}">
        <p14:creationId xmlns:p14="http://schemas.microsoft.com/office/powerpoint/2010/main" val="1461943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lvl1pPr>
              <a:defRPr/>
            </a:lvl1pPr>
          </a:lstStyle>
          <a:p>
            <a:pPr>
              <a:defRPr/>
            </a:pPr>
            <a:endParaRPr lang="de-DE"/>
          </a:p>
        </p:txBody>
      </p:sp>
      <p:sp>
        <p:nvSpPr>
          <p:cNvPr id="6" name="Fußzeilenplatzhalter 5"/>
          <p:cNvSpPr>
            <a:spLocks noGrp="1"/>
          </p:cNvSpPr>
          <p:nvPr>
            <p:ph type="ftr" sz="quarter" idx="11"/>
          </p:nvPr>
        </p:nvSpPr>
        <p:spPr/>
        <p:txBody>
          <a:bodyPr/>
          <a:lstStyle>
            <a:lvl1pPr algn="l">
              <a:defRPr/>
            </a:lvl1pPr>
          </a:lstStyle>
          <a:p>
            <a:pPr>
              <a:defRPr/>
            </a:pPr>
            <a:endParaRPr lang="de-DE"/>
          </a:p>
        </p:txBody>
      </p:sp>
      <p:sp>
        <p:nvSpPr>
          <p:cNvPr id="7" name="Foliennummernplatzhalter 6"/>
          <p:cNvSpPr>
            <a:spLocks noGrp="1"/>
          </p:cNvSpPr>
          <p:nvPr>
            <p:ph type="sldNum" sz="quarter" idx="12"/>
          </p:nvPr>
        </p:nvSpPr>
        <p:spPr/>
        <p:txBody>
          <a:bodyPr/>
          <a:lstStyle>
            <a:lvl1pPr>
              <a:defRPr/>
            </a:lvl1pPr>
          </a:lstStyle>
          <a:p>
            <a:pPr>
              <a:defRPr/>
            </a:pPr>
            <a:fld id="{E5B89DE1-1EC2-4437-940A-67D7C0ABD4EF}" type="slidenum">
              <a:rPr lang="de-DE"/>
              <a:pPr>
                <a:defRPr/>
              </a:pPr>
              <a:t>‹Nr.›</a:t>
            </a:fld>
            <a:endParaRPr lang="de-DE"/>
          </a:p>
        </p:txBody>
      </p:sp>
    </p:spTree>
    <p:extLst>
      <p:ext uri="{BB962C8B-B14F-4D97-AF65-F5344CB8AC3E}">
        <p14:creationId xmlns:p14="http://schemas.microsoft.com/office/powerpoint/2010/main" val="72298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2F2F47"/>
            </a:gs>
            <a:gs pos="100000">
              <a:srgbClr val="666699"/>
            </a:gs>
          </a:gsLst>
          <a:lin ang="54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rgbClr val="000000"/>
                </a:solidFill>
              </a:defRPr>
            </a:lvl1pPr>
          </a:lstStyle>
          <a:p>
            <a:pPr fontAlgn="base">
              <a:spcBef>
                <a:spcPct val="0"/>
              </a:spcBef>
              <a:spcAft>
                <a:spcPct val="0"/>
              </a:spcAft>
              <a:defRPr/>
            </a:pPr>
            <a:endParaRPr lang="de-D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defRPr>
            </a:lvl1pPr>
          </a:lstStyle>
          <a:p>
            <a:pPr fontAlgn="base">
              <a:spcBef>
                <a:spcPct val="0"/>
              </a:spcBef>
              <a:spcAft>
                <a:spcPct val="0"/>
              </a:spcAft>
              <a:defRPr/>
            </a:pPr>
            <a:endParaRPr lang="de-D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defRPr/>
            </a:pPr>
            <a:fld id="{62C60AB8-DF54-43FE-A6EC-36C4065ACE27}" type="slidenum">
              <a:rPr lang="de-DE"/>
              <a:pPr fontAlgn="base">
                <a:spcBef>
                  <a:spcPct val="0"/>
                </a:spcBef>
                <a:spcAft>
                  <a:spcPct val="0"/>
                </a:spcAft>
                <a:defRPr/>
              </a:pPr>
              <a:t>‹Nr.›</a:t>
            </a:fld>
            <a:endParaRPr lang="de-DE"/>
          </a:p>
        </p:txBody>
      </p:sp>
    </p:spTree>
    <p:extLst>
      <p:ext uri="{BB962C8B-B14F-4D97-AF65-F5344CB8AC3E}">
        <p14:creationId xmlns:p14="http://schemas.microsoft.com/office/powerpoint/2010/main" val="1918876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47"/>
            </a:gs>
            <a:gs pos="100000">
              <a:srgbClr val="00339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de-DE">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de-DE">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88E0385F-3F02-4053-895F-4E55D3DDC5D9}" type="slidenum">
              <a:rPr lang="de-DE">
                <a:solidFill>
                  <a:srgbClr val="000000"/>
                </a:solidFill>
              </a:rPr>
              <a:pPr fontAlgn="base">
                <a:spcBef>
                  <a:spcPct val="0"/>
                </a:spcBef>
                <a:spcAft>
                  <a:spcPct val="0"/>
                </a:spcAft>
                <a:defRPr/>
              </a:pPr>
              <a:t>‹Nr.›</a:t>
            </a:fld>
            <a:endParaRPr lang="de-DE">
              <a:solidFill>
                <a:srgbClr val="000000"/>
              </a:solidFill>
            </a:endParaRPr>
          </a:p>
        </p:txBody>
      </p:sp>
    </p:spTree>
    <p:extLst>
      <p:ext uri="{BB962C8B-B14F-4D97-AF65-F5344CB8AC3E}">
        <p14:creationId xmlns:p14="http://schemas.microsoft.com/office/powerpoint/2010/main" val="50672375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subTitle" idx="1"/>
          </p:nvPr>
        </p:nvSpPr>
        <p:spPr>
          <a:xfrm>
            <a:off x="0" y="4998597"/>
            <a:ext cx="4356100" cy="1439862"/>
          </a:xfrm>
        </p:spPr>
        <p:txBody>
          <a:bodyPr/>
          <a:lstStyle/>
          <a:p>
            <a:pPr eaLnBrk="1" hangingPunct="1"/>
            <a:r>
              <a:rPr lang="de-DE" sz="1400" dirty="0" smtClean="0">
                <a:solidFill>
                  <a:srgbClr val="FFCC66"/>
                </a:solidFill>
              </a:rPr>
              <a:t>J. H. Peters</a:t>
            </a:r>
          </a:p>
          <a:p>
            <a:pPr eaLnBrk="1" hangingPunct="1"/>
            <a:endParaRPr lang="de-DE" sz="1600" dirty="0" smtClean="0">
              <a:solidFill>
                <a:srgbClr val="FFCC66"/>
              </a:solidFill>
            </a:endParaRPr>
          </a:p>
          <a:p>
            <a:pPr eaLnBrk="1" hangingPunct="1"/>
            <a:r>
              <a:rPr lang="de-DE" sz="1400" dirty="0" smtClean="0">
                <a:solidFill>
                  <a:srgbClr val="FFCC66"/>
                </a:solidFill>
              </a:rPr>
              <a:t>Georg-August-</a:t>
            </a:r>
          </a:p>
          <a:p>
            <a:pPr eaLnBrk="1" hangingPunct="1"/>
            <a:r>
              <a:rPr lang="de-DE" sz="1400" dirty="0" smtClean="0">
                <a:solidFill>
                  <a:srgbClr val="FFCC66"/>
                </a:solidFill>
              </a:rPr>
              <a:t>Universität Göttingen</a:t>
            </a:r>
          </a:p>
        </p:txBody>
      </p:sp>
      <p:pic>
        <p:nvPicPr>
          <p:cNvPr id="4403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484784"/>
            <a:ext cx="4754562"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p:cNvSpPr>
            <a:spLocks noGrp="1" noChangeArrowheads="1"/>
          </p:cNvSpPr>
          <p:nvPr>
            <p:ph type="ctrTitle"/>
          </p:nvPr>
        </p:nvSpPr>
        <p:spPr>
          <a:xfrm>
            <a:off x="-14118" y="400202"/>
            <a:ext cx="9396413" cy="1076671"/>
          </a:xfrm>
        </p:spPr>
        <p:txBody>
          <a:bodyPr/>
          <a:lstStyle/>
          <a:p>
            <a:pPr eaLnBrk="1" hangingPunct="1"/>
            <a:r>
              <a:rPr lang="de-DE" sz="2400" dirty="0" smtClean="0">
                <a:solidFill>
                  <a:srgbClr val="FFCC00"/>
                </a:solidFill>
              </a:rPr>
              <a:t>Immunologie und Mode</a:t>
            </a:r>
          </a:p>
        </p:txBody>
      </p:sp>
      <p:sp>
        <p:nvSpPr>
          <p:cNvPr id="44038" name="Text Box 12"/>
          <p:cNvSpPr txBox="1">
            <a:spLocks noChangeArrowheads="1"/>
          </p:cNvSpPr>
          <p:nvPr/>
        </p:nvSpPr>
        <p:spPr bwMode="auto">
          <a:xfrm>
            <a:off x="289190" y="2276872"/>
            <a:ext cx="38565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de-DE" dirty="0" smtClean="0">
                <a:solidFill>
                  <a:srgbClr val="FFCC66"/>
                </a:solidFill>
              </a:rPr>
              <a:t>Was ist wichtig in der Immunologie?</a:t>
            </a:r>
            <a:endParaRPr lang="de-DE" dirty="0">
              <a:solidFill>
                <a:srgbClr val="FFCC66"/>
              </a:solidFill>
            </a:endParaRPr>
          </a:p>
        </p:txBody>
      </p:sp>
      <p:sp>
        <p:nvSpPr>
          <p:cNvPr id="2" name="Textfeld 1"/>
          <p:cNvSpPr txBox="1"/>
          <p:nvPr/>
        </p:nvSpPr>
        <p:spPr>
          <a:xfrm>
            <a:off x="1320433" y="4437112"/>
            <a:ext cx="1794081" cy="307777"/>
          </a:xfrm>
          <a:prstGeom prst="rect">
            <a:avLst/>
          </a:prstGeom>
          <a:noFill/>
        </p:spPr>
        <p:txBody>
          <a:bodyPr wrap="none" rtlCol="0">
            <a:spAutoFit/>
          </a:bodyPr>
          <a:lstStyle/>
          <a:p>
            <a:pPr fontAlgn="base">
              <a:spcBef>
                <a:spcPct val="0"/>
              </a:spcBef>
              <a:spcAft>
                <a:spcPct val="0"/>
              </a:spcAft>
            </a:pPr>
            <a:r>
              <a:rPr lang="de-DE" sz="1400" dirty="0">
                <a:solidFill>
                  <a:srgbClr val="FFCC66"/>
                </a:solidFill>
              </a:rPr>
              <a:t>Freiburg 16.10.2015</a:t>
            </a:r>
            <a:endParaRPr lang="de-DE" sz="1400" dirty="0">
              <a:solidFill>
                <a:srgbClr val="FFCC66"/>
              </a:solidFill>
            </a:endParaRPr>
          </a:p>
        </p:txBody>
      </p:sp>
    </p:spTree>
    <p:extLst>
      <p:ext uri="{BB962C8B-B14F-4D97-AF65-F5344CB8AC3E}">
        <p14:creationId xmlns:p14="http://schemas.microsoft.com/office/powerpoint/2010/main" val="41373190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555776" y="1178896"/>
            <a:ext cx="3898824" cy="461665"/>
          </a:xfrm>
          <a:prstGeom prst="rect">
            <a:avLst/>
          </a:prstGeom>
          <a:noFill/>
        </p:spPr>
        <p:txBody>
          <a:bodyPr wrap="none" rtlCol="0">
            <a:spAutoFit/>
          </a:bodyPr>
          <a:lstStyle/>
          <a:p>
            <a:pPr fontAlgn="base">
              <a:spcBef>
                <a:spcPct val="0"/>
              </a:spcBef>
              <a:spcAft>
                <a:spcPct val="0"/>
              </a:spcAft>
            </a:pPr>
            <a:r>
              <a:rPr lang="de-DE" sz="2400" dirty="0">
                <a:solidFill>
                  <a:srgbClr val="FFCC66"/>
                </a:solidFill>
              </a:rPr>
              <a:t>Moden in der Wissenschaft</a:t>
            </a:r>
            <a:endParaRPr lang="de-DE" sz="2400" dirty="0">
              <a:solidFill>
                <a:srgbClr val="FFCC66"/>
              </a:solidFill>
            </a:endParaRPr>
          </a:p>
        </p:txBody>
      </p:sp>
      <p:sp>
        <p:nvSpPr>
          <p:cNvPr id="3" name="Textfeld 2"/>
          <p:cNvSpPr txBox="1"/>
          <p:nvPr/>
        </p:nvSpPr>
        <p:spPr>
          <a:xfrm>
            <a:off x="827585" y="2780928"/>
            <a:ext cx="7704856" cy="1200329"/>
          </a:xfrm>
          <a:prstGeom prst="rect">
            <a:avLst/>
          </a:prstGeom>
          <a:noFill/>
        </p:spPr>
        <p:txBody>
          <a:bodyPr wrap="square" rtlCol="0">
            <a:spAutoFit/>
          </a:bodyPr>
          <a:lstStyle/>
          <a:p>
            <a:pPr fontAlgn="base">
              <a:spcBef>
                <a:spcPct val="0"/>
              </a:spcBef>
            </a:pPr>
            <a:r>
              <a:rPr lang="de-DE" dirty="0">
                <a:solidFill>
                  <a:srgbClr val="FFFFFF"/>
                </a:solidFill>
                <a:latin typeface="Belwe Cn BT" panose="02060806050305020504" pitchFamily="18" charset="0"/>
                <a:ea typeface="Times New Roman"/>
              </a:rPr>
              <a:t>Niemand irrt für sich allein. </a:t>
            </a:r>
            <a:endParaRPr lang="de-DE" dirty="0">
              <a:solidFill>
                <a:srgbClr val="FFFFFF"/>
              </a:solidFill>
              <a:latin typeface="Belwe Cn BT" panose="02060806050305020504" pitchFamily="18" charset="0"/>
              <a:ea typeface="Times New Roman"/>
            </a:endParaRPr>
          </a:p>
          <a:p>
            <a:pPr fontAlgn="base">
              <a:spcBef>
                <a:spcPct val="0"/>
              </a:spcBef>
            </a:pPr>
            <a:r>
              <a:rPr lang="de-DE" dirty="0">
                <a:solidFill>
                  <a:srgbClr val="FFFFFF"/>
                </a:solidFill>
                <a:latin typeface="Belwe Cn BT" panose="02060806050305020504" pitchFamily="18" charset="0"/>
                <a:ea typeface="Times New Roman"/>
              </a:rPr>
              <a:t>Er </a:t>
            </a:r>
            <a:r>
              <a:rPr lang="de-DE" dirty="0">
                <a:solidFill>
                  <a:srgbClr val="FFFFFF"/>
                </a:solidFill>
                <a:latin typeface="Belwe Cn BT" panose="02060806050305020504" pitchFamily="18" charset="0"/>
                <a:ea typeface="Times New Roman"/>
              </a:rPr>
              <a:t>verbreitet seinen Unsinn auch in seiner Umgebung</a:t>
            </a:r>
            <a:r>
              <a:rPr lang="de-DE" dirty="0">
                <a:solidFill>
                  <a:srgbClr val="FFFFFF"/>
                </a:solidFill>
                <a:latin typeface="Belwe Cn BT" panose="02060806050305020504" pitchFamily="18" charset="0"/>
                <a:ea typeface="Times New Roman"/>
              </a:rPr>
              <a:t>.</a:t>
            </a:r>
          </a:p>
          <a:p>
            <a:pPr fontAlgn="base">
              <a:spcBef>
                <a:spcPct val="0"/>
              </a:spcBef>
            </a:pPr>
            <a:endParaRPr lang="de-DE" dirty="0">
              <a:solidFill>
                <a:srgbClr val="FFFFFF"/>
              </a:solidFill>
              <a:latin typeface="Belwe Cn BT" panose="02060806050305020504" pitchFamily="18" charset="0"/>
              <a:ea typeface="Times New Roman"/>
            </a:endParaRPr>
          </a:p>
          <a:p>
            <a:pPr algn="r" fontAlgn="base">
              <a:spcBef>
                <a:spcPct val="0"/>
              </a:spcBef>
            </a:pPr>
            <a:r>
              <a:rPr lang="de-DE" dirty="0">
                <a:solidFill>
                  <a:srgbClr val="FFFFFF"/>
                </a:solidFill>
                <a:latin typeface="Belwe Cn BT" panose="02060806050305020504" pitchFamily="18" charset="0"/>
                <a:ea typeface="Times New Roman"/>
              </a:rPr>
              <a:t>Lucius </a:t>
            </a:r>
            <a:r>
              <a:rPr lang="de-DE" dirty="0" err="1">
                <a:solidFill>
                  <a:srgbClr val="FFFFFF"/>
                </a:solidFill>
                <a:latin typeface="Belwe Cn BT" panose="02060806050305020504" pitchFamily="18" charset="0"/>
                <a:ea typeface="Times New Roman"/>
              </a:rPr>
              <a:t>Annaeus</a:t>
            </a:r>
            <a:r>
              <a:rPr lang="de-DE" dirty="0">
                <a:solidFill>
                  <a:srgbClr val="FFFFFF"/>
                </a:solidFill>
                <a:latin typeface="Belwe Cn BT" panose="02060806050305020504" pitchFamily="18" charset="0"/>
                <a:ea typeface="Times New Roman"/>
              </a:rPr>
              <a:t> Seneca (4 v. Chr. – 45 n. Chr.), römischer Philosoph</a:t>
            </a:r>
          </a:p>
        </p:txBody>
      </p:sp>
    </p:spTree>
    <p:extLst>
      <p:ext uri="{BB962C8B-B14F-4D97-AF65-F5344CB8AC3E}">
        <p14:creationId xmlns:p14="http://schemas.microsoft.com/office/powerpoint/2010/main" val="3491666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el 1"/>
          <p:cNvSpPr>
            <a:spLocks noGrp="1"/>
          </p:cNvSpPr>
          <p:nvPr>
            <p:ph type="title"/>
          </p:nvPr>
        </p:nvSpPr>
        <p:spPr>
          <a:xfrm>
            <a:off x="323850" y="115888"/>
            <a:ext cx="8682038" cy="777875"/>
          </a:xfrm>
        </p:spPr>
        <p:txBody>
          <a:bodyPr/>
          <a:lstStyle/>
          <a:p>
            <a:r>
              <a:rPr lang="de-DE" sz="2800" smtClean="0">
                <a:solidFill>
                  <a:srgbClr val="FFCC66"/>
                </a:solidFill>
              </a:rPr>
              <a:t>Two Paradigms coexisting during the 1980th years</a:t>
            </a:r>
          </a:p>
        </p:txBody>
      </p:sp>
      <p:sp>
        <p:nvSpPr>
          <p:cNvPr id="65539" name="Textfeld 2"/>
          <p:cNvSpPr txBox="1">
            <a:spLocks noChangeArrowheads="1"/>
          </p:cNvSpPr>
          <p:nvPr/>
        </p:nvSpPr>
        <p:spPr bwMode="auto">
          <a:xfrm>
            <a:off x="2170113" y="1171575"/>
            <a:ext cx="2833687" cy="4248150"/>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de-DE">
                <a:solidFill>
                  <a:srgbClr val="FFCC66"/>
                </a:solidFill>
              </a:rPr>
              <a:t>Mononuclear Phagocytes,</a:t>
            </a:r>
          </a:p>
          <a:p>
            <a:pPr algn="ctr" eaLnBrk="1" fontAlgn="base" hangingPunct="1">
              <a:spcBef>
                <a:spcPct val="0"/>
              </a:spcBef>
              <a:spcAft>
                <a:spcPct val="0"/>
              </a:spcAft>
            </a:pPr>
            <a:r>
              <a:rPr lang="de-DE">
                <a:solidFill>
                  <a:srgbClr val="FFCC66"/>
                </a:solidFill>
              </a:rPr>
              <a:t>Macrophages</a:t>
            </a:r>
          </a:p>
          <a:p>
            <a:pPr algn="ctr" eaLnBrk="1" fontAlgn="base" hangingPunct="1">
              <a:spcBef>
                <a:spcPct val="0"/>
              </a:spcBef>
              <a:spcAft>
                <a:spcPct val="0"/>
              </a:spcAft>
            </a:pPr>
            <a:endParaRPr lang="de-DE">
              <a:solidFill>
                <a:srgbClr val="FFCC66"/>
              </a:solidFill>
            </a:endParaRPr>
          </a:p>
          <a:p>
            <a:pPr algn="ctr" eaLnBrk="1" fontAlgn="base" hangingPunct="1">
              <a:spcBef>
                <a:spcPct val="0"/>
              </a:spcBef>
              <a:spcAft>
                <a:spcPct val="0"/>
              </a:spcAft>
            </a:pPr>
            <a:r>
              <a:rPr lang="de-DE">
                <a:solidFill>
                  <a:srgbClr val="FFCC66"/>
                </a:solidFill>
              </a:rPr>
              <a:t>(Ralph van Furth)</a:t>
            </a:r>
          </a:p>
          <a:p>
            <a:pPr eaLnBrk="1" fontAlgn="base" hangingPunct="1">
              <a:spcBef>
                <a:spcPct val="0"/>
              </a:spcBef>
              <a:spcAft>
                <a:spcPct val="0"/>
              </a:spcAft>
            </a:pPr>
            <a:endParaRPr lang="de-DE">
              <a:solidFill>
                <a:srgbClr val="FFCC66"/>
              </a:solidFill>
            </a:endParaRPr>
          </a:p>
          <a:p>
            <a:pPr eaLnBrk="1" fontAlgn="base" hangingPunct="1">
              <a:spcBef>
                <a:spcPct val="0"/>
              </a:spcBef>
              <a:spcAft>
                <a:spcPct val="0"/>
              </a:spcAft>
            </a:pPr>
            <a:r>
              <a:rPr lang="de-DE">
                <a:solidFill>
                  <a:srgbClr val="FFFFFF"/>
                </a:solidFill>
              </a:rPr>
              <a:t>Phagocytosis</a:t>
            </a:r>
          </a:p>
          <a:p>
            <a:pPr eaLnBrk="1" fontAlgn="base" hangingPunct="1">
              <a:spcBef>
                <a:spcPct val="0"/>
              </a:spcBef>
              <a:spcAft>
                <a:spcPct val="0"/>
              </a:spcAft>
            </a:pPr>
            <a:r>
              <a:rPr lang="de-DE">
                <a:solidFill>
                  <a:srgbClr val="FFFFFF"/>
                </a:solidFill>
              </a:rPr>
              <a:t>Strong attachment</a:t>
            </a:r>
          </a:p>
          <a:p>
            <a:pPr eaLnBrk="1" fontAlgn="base" hangingPunct="1">
              <a:spcBef>
                <a:spcPct val="0"/>
              </a:spcBef>
              <a:spcAft>
                <a:spcPct val="0"/>
              </a:spcAft>
            </a:pPr>
            <a:r>
              <a:rPr lang="de-DE">
                <a:solidFill>
                  <a:srgbClr val="FFFFFF"/>
                </a:solidFill>
              </a:rPr>
              <a:t>Antigen-presentation: low</a:t>
            </a:r>
          </a:p>
          <a:p>
            <a:pPr eaLnBrk="1" fontAlgn="base" hangingPunct="1">
              <a:spcBef>
                <a:spcPct val="0"/>
              </a:spcBef>
              <a:spcAft>
                <a:spcPct val="0"/>
              </a:spcAft>
            </a:pPr>
            <a:endParaRPr lang="de-DE">
              <a:solidFill>
                <a:srgbClr val="FFFFFF"/>
              </a:solidFill>
            </a:endParaRPr>
          </a:p>
          <a:p>
            <a:pPr eaLnBrk="1" fontAlgn="base" hangingPunct="1">
              <a:spcBef>
                <a:spcPct val="0"/>
              </a:spcBef>
              <a:spcAft>
                <a:spcPct val="0"/>
              </a:spcAft>
            </a:pPr>
            <a:r>
              <a:rPr lang="de-DE">
                <a:solidFill>
                  <a:srgbClr val="FFFFFF"/>
                </a:solidFill>
              </a:rPr>
              <a:t>CD14</a:t>
            </a:r>
          </a:p>
          <a:p>
            <a:pPr eaLnBrk="1" fontAlgn="base" hangingPunct="1">
              <a:spcBef>
                <a:spcPct val="0"/>
              </a:spcBef>
              <a:spcAft>
                <a:spcPct val="0"/>
              </a:spcAft>
            </a:pPr>
            <a:r>
              <a:rPr lang="de-DE">
                <a:solidFill>
                  <a:srgbClr val="FFFFFF"/>
                </a:solidFill>
              </a:rPr>
              <a:t>CD68</a:t>
            </a:r>
          </a:p>
          <a:p>
            <a:pPr eaLnBrk="1" fontAlgn="base" hangingPunct="1">
              <a:spcBef>
                <a:spcPct val="0"/>
              </a:spcBef>
              <a:spcAft>
                <a:spcPct val="0"/>
              </a:spcAft>
            </a:pPr>
            <a:r>
              <a:rPr lang="de-DE">
                <a:solidFill>
                  <a:srgbClr val="FFFFFF"/>
                </a:solidFill>
              </a:rPr>
              <a:t>Nonspecific esterase</a:t>
            </a:r>
          </a:p>
          <a:p>
            <a:pPr eaLnBrk="1" fontAlgn="base" hangingPunct="1">
              <a:spcBef>
                <a:spcPct val="0"/>
              </a:spcBef>
              <a:spcAft>
                <a:spcPct val="0"/>
              </a:spcAft>
            </a:pPr>
            <a:r>
              <a:rPr lang="de-DE">
                <a:solidFill>
                  <a:srgbClr val="FFFFFF"/>
                </a:solidFill>
              </a:rPr>
              <a:t>Fc-Receptor</a:t>
            </a:r>
          </a:p>
          <a:p>
            <a:pPr eaLnBrk="1" fontAlgn="base" hangingPunct="1">
              <a:spcBef>
                <a:spcPct val="0"/>
              </a:spcBef>
              <a:spcAft>
                <a:spcPct val="0"/>
              </a:spcAft>
            </a:pPr>
            <a:endParaRPr lang="de-DE">
              <a:solidFill>
                <a:srgbClr val="FFFFFF"/>
              </a:solidFill>
            </a:endParaRPr>
          </a:p>
          <a:p>
            <a:pPr eaLnBrk="1" fontAlgn="base" hangingPunct="1">
              <a:spcBef>
                <a:spcPct val="0"/>
              </a:spcBef>
              <a:spcAft>
                <a:spcPct val="0"/>
              </a:spcAft>
            </a:pPr>
            <a:r>
              <a:rPr lang="de-DE">
                <a:solidFill>
                  <a:srgbClr val="FFFFFF"/>
                </a:solidFill>
              </a:rPr>
              <a:t>Round, ruffles</a:t>
            </a:r>
          </a:p>
        </p:txBody>
      </p:sp>
      <p:sp>
        <p:nvSpPr>
          <p:cNvPr id="65540" name="Textfeld 3"/>
          <p:cNvSpPr txBox="1">
            <a:spLocks noChangeArrowheads="1"/>
          </p:cNvSpPr>
          <p:nvPr/>
        </p:nvSpPr>
        <p:spPr bwMode="auto">
          <a:xfrm>
            <a:off x="5394325" y="1185863"/>
            <a:ext cx="3065463" cy="4246562"/>
          </a:xfrm>
          <a:prstGeom prst="rect">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de-DE">
                <a:solidFill>
                  <a:srgbClr val="FFCC66"/>
                </a:solidFill>
              </a:rPr>
              <a:t>Dendritic cells</a:t>
            </a:r>
          </a:p>
          <a:p>
            <a:pPr algn="ctr" eaLnBrk="1" fontAlgn="base" hangingPunct="1">
              <a:spcBef>
                <a:spcPct val="0"/>
              </a:spcBef>
              <a:spcAft>
                <a:spcPct val="0"/>
              </a:spcAft>
            </a:pPr>
            <a:endParaRPr lang="de-DE">
              <a:solidFill>
                <a:srgbClr val="FFCC66"/>
              </a:solidFill>
            </a:endParaRPr>
          </a:p>
          <a:p>
            <a:pPr algn="ctr" eaLnBrk="1" fontAlgn="base" hangingPunct="1">
              <a:spcBef>
                <a:spcPct val="0"/>
              </a:spcBef>
              <a:spcAft>
                <a:spcPct val="0"/>
              </a:spcAft>
            </a:pPr>
            <a:endParaRPr lang="de-DE">
              <a:solidFill>
                <a:srgbClr val="FFCC66"/>
              </a:solidFill>
            </a:endParaRPr>
          </a:p>
          <a:p>
            <a:pPr algn="ctr" eaLnBrk="1" fontAlgn="base" hangingPunct="1">
              <a:spcBef>
                <a:spcPct val="0"/>
              </a:spcBef>
              <a:spcAft>
                <a:spcPct val="0"/>
              </a:spcAft>
            </a:pPr>
            <a:r>
              <a:rPr lang="de-DE">
                <a:solidFill>
                  <a:srgbClr val="FFCC66"/>
                </a:solidFill>
              </a:rPr>
              <a:t>(Ralph Steinman)</a:t>
            </a:r>
          </a:p>
          <a:p>
            <a:pPr eaLnBrk="1" fontAlgn="base" hangingPunct="1">
              <a:spcBef>
                <a:spcPct val="0"/>
              </a:spcBef>
              <a:spcAft>
                <a:spcPct val="0"/>
              </a:spcAft>
            </a:pPr>
            <a:endParaRPr lang="de-DE">
              <a:solidFill>
                <a:srgbClr val="FFFFFF"/>
              </a:solidFill>
            </a:endParaRPr>
          </a:p>
          <a:p>
            <a:pPr eaLnBrk="1" fontAlgn="base" hangingPunct="1">
              <a:spcBef>
                <a:spcPct val="0"/>
              </a:spcBef>
              <a:spcAft>
                <a:spcPct val="0"/>
              </a:spcAft>
            </a:pPr>
            <a:r>
              <a:rPr lang="de-DE">
                <a:solidFill>
                  <a:srgbClr val="FFFFFF"/>
                </a:solidFill>
              </a:rPr>
              <a:t>neg</a:t>
            </a:r>
          </a:p>
          <a:p>
            <a:pPr eaLnBrk="1" fontAlgn="base" hangingPunct="1">
              <a:spcBef>
                <a:spcPct val="0"/>
              </a:spcBef>
              <a:spcAft>
                <a:spcPct val="0"/>
              </a:spcAft>
            </a:pPr>
            <a:r>
              <a:rPr lang="de-DE">
                <a:solidFill>
                  <a:srgbClr val="FFFFFF"/>
                </a:solidFill>
              </a:rPr>
              <a:t>Low attachment</a:t>
            </a:r>
          </a:p>
          <a:p>
            <a:pPr eaLnBrk="1" fontAlgn="base" hangingPunct="1">
              <a:spcBef>
                <a:spcPct val="0"/>
              </a:spcBef>
              <a:spcAft>
                <a:spcPct val="0"/>
              </a:spcAft>
            </a:pPr>
            <a:r>
              <a:rPr lang="de-DE">
                <a:solidFill>
                  <a:srgbClr val="FFFFFF"/>
                </a:solidFill>
              </a:rPr>
              <a:t>Antigen presentation: strong</a:t>
            </a:r>
          </a:p>
          <a:p>
            <a:pPr eaLnBrk="1" fontAlgn="base" hangingPunct="1">
              <a:spcBef>
                <a:spcPct val="0"/>
              </a:spcBef>
              <a:spcAft>
                <a:spcPct val="0"/>
              </a:spcAft>
            </a:pPr>
            <a:endParaRPr lang="de-DE">
              <a:solidFill>
                <a:srgbClr val="FFFFFF"/>
              </a:solidFill>
            </a:endParaRPr>
          </a:p>
          <a:p>
            <a:pPr eaLnBrk="1" fontAlgn="base" hangingPunct="1">
              <a:spcBef>
                <a:spcPct val="0"/>
              </a:spcBef>
              <a:spcAft>
                <a:spcPct val="0"/>
              </a:spcAft>
            </a:pPr>
            <a:r>
              <a:rPr lang="de-DE">
                <a:solidFill>
                  <a:srgbClr val="FFFFFF"/>
                </a:solidFill>
              </a:rPr>
              <a:t>neg</a:t>
            </a:r>
          </a:p>
          <a:p>
            <a:pPr eaLnBrk="1" fontAlgn="base" hangingPunct="1">
              <a:spcBef>
                <a:spcPct val="0"/>
              </a:spcBef>
              <a:spcAft>
                <a:spcPct val="0"/>
              </a:spcAft>
            </a:pPr>
            <a:r>
              <a:rPr lang="de-DE">
                <a:solidFill>
                  <a:srgbClr val="FFFFFF"/>
                </a:solidFill>
              </a:rPr>
              <a:t>neg</a:t>
            </a:r>
          </a:p>
          <a:p>
            <a:pPr eaLnBrk="1" fontAlgn="base" hangingPunct="1">
              <a:spcBef>
                <a:spcPct val="0"/>
              </a:spcBef>
              <a:spcAft>
                <a:spcPct val="0"/>
              </a:spcAft>
            </a:pPr>
            <a:r>
              <a:rPr lang="de-DE">
                <a:solidFill>
                  <a:srgbClr val="FFFFFF"/>
                </a:solidFill>
              </a:rPr>
              <a:t>neg</a:t>
            </a:r>
          </a:p>
          <a:p>
            <a:pPr eaLnBrk="1" fontAlgn="base" hangingPunct="1">
              <a:spcBef>
                <a:spcPct val="0"/>
              </a:spcBef>
              <a:spcAft>
                <a:spcPct val="0"/>
              </a:spcAft>
            </a:pPr>
            <a:r>
              <a:rPr lang="de-DE">
                <a:solidFill>
                  <a:srgbClr val="FFFFFF"/>
                </a:solidFill>
              </a:rPr>
              <a:t>neg</a:t>
            </a:r>
          </a:p>
          <a:p>
            <a:pPr eaLnBrk="1" fontAlgn="base" hangingPunct="1">
              <a:spcBef>
                <a:spcPct val="0"/>
              </a:spcBef>
              <a:spcAft>
                <a:spcPct val="0"/>
              </a:spcAft>
            </a:pPr>
            <a:endParaRPr lang="de-DE">
              <a:solidFill>
                <a:srgbClr val="FFFFFF"/>
              </a:solidFill>
            </a:endParaRPr>
          </a:p>
          <a:p>
            <a:pPr eaLnBrk="1" fontAlgn="base" hangingPunct="1">
              <a:spcBef>
                <a:spcPct val="0"/>
              </a:spcBef>
              <a:spcAft>
                <a:spcPct val="0"/>
              </a:spcAft>
            </a:pPr>
            <a:r>
              <a:rPr lang="de-DE">
                <a:solidFill>
                  <a:srgbClr val="FFFFFF"/>
                </a:solidFill>
              </a:rPr>
              <a:t>Dendrites, veils</a:t>
            </a:r>
          </a:p>
        </p:txBody>
      </p:sp>
      <p:sp>
        <p:nvSpPr>
          <p:cNvPr id="65541" name="Textfeld 2"/>
          <p:cNvSpPr txBox="1">
            <a:spLocks noChangeArrowheads="1"/>
          </p:cNvSpPr>
          <p:nvPr/>
        </p:nvSpPr>
        <p:spPr bwMode="auto">
          <a:xfrm>
            <a:off x="3276600" y="5981700"/>
            <a:ext cx="5564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sz="2800">
                <a:solidFill>
                  <a:srgbClr val="FFCC00"/>
                </a:solidFill>
              </a:rPr>
              <a:t>… supporting each other mutually</a:t>
            </a:r>
          </a:p>
        </p:txBody>
      </p:sp>
      <p:sp>
        <p:nvSpPr>
          <p:cNvPr id="65542" name="Textfeld 1"/>
          <p:cNvSpPr txBox="1">
            <a:spLocks noChangeArrowheads="1"/>
          </p:cNvSpPr>
          <p:nvPr/>
        </p:nvSpPr>
        <p:spPr bwMode="auto">
          <a:xfrm>
            <a:off x="615950" y="2565400"/>
            <a:ext cx="1069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a:solidFill>
                  <a:srgbClr val="FFCC66"/>
                </a:solidFill>
              </a:rPr>
              <a:t>Function</a:t>
            </a:r>
          </a:p>
        </p:txBody>
      </p:sp>
      <p:sp>
        <p:nvSpPr>
          <p:cNvPr id="65543" name="Textfeld 2"/>
          <p:cNvSpPr txBox="1">
            <a:spLocks noChangeArrowheads="1"/>
          </p:cNvSpPr>
          <p:nvPr/>
        </p:nvSpPr>
        <p:spPr bwMode="auto">
          <a:xfrm>
            <a:off x="539750" y="3644900"/>
            <a:ext cx="1017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a:solidFill>
                  <a:srgbClr val="FFCC66"/>
                </a:solidFill>
              </a:rPr>
              <a:t>Markers</a:t>
            </a:r>
          </a:p>
        </p:txBody>
      </p:sp>
      <p:sp>
        <p:nvSpPr>
          <p:cNvPr id="65544" name="Textfeld 3"/>
          <p:cNvSpPr txBox="1">
            <a:spLocks noChangeArrowheads="1"/>
          </p:cNvSpPr>
          <p:nvPr/>
        </p:nvSpPr>
        <p:spPr bwMode="auto">
          <a:xfrm>
            <a:off x="455613" y="5013325"/>
            <a:ext cx="1390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a:solidFill>
                  <a:srgbClr val="FFCC66"/>
                </a:solidFill>
              </a:rPr>
              <a:t>Morphology</a:t>
            </a:r>
          </a:p>
        </p:txBody>
      </p:sp>
    </p:spTree>
    <p:extLst>
      <p:ext uri="{BB962C8B-B14F-4D97-AF65-F5344CB8AC3E}">
        <p14:creationId xmlns:p14="http://schemas.microsoft.com/office/powerpoint/2010/main" val="1124937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p:cNvSpPr>
            <a:spLocks noGrp="1"/>
          </p:cNvSpPr>
          <p:nvPr>
            <p:ph type="title"/>
          </p:nvPr>
        </p:nvSpPr>
        <p:spPr>
          <a:xfrm>
            <a:off x="468313" y="404813"/>
            <a:ext cx="8229600" cy="1143000"/>
          </a:xfrm>
        </p:spPr>
        <p:txBody>
          <a:bodyPr/>
          <a:lstStyle/>
          <a:p>
            <a:r>
              <a:rPr lang="de-DE" sz="2800" smtClean="0">
                <a:solidFill>
                  <a:srgbClr val="FFCC66"/>
                </a:solidFill>
              </a:rPr>
              <a:t>State of ignorance at that time</a:t>
            </a:r>
          </a:p>
        </p:txBody>
      </p:sp>
      <p:sp>
        <p:nvSpPr>
          <p:cNvPr id="3" name="Textfeld 2"/>
          <p:cNvSpPr txBox="1"/>
          <p:nvPr/>
        </p:nvSpPr>
        <p:spPr>
          <a:xfrm>
            <a:off x="684213" y="2349500"/>
            <a:ext cx="7808912" cy="3416300"/>
          </a:xfrm>
          <a:prstGeom prst="rect">
            <a:avLst/>
          </a:prstGeom>
          <a:noFill/>
        </p:spPr>
        <p:txBody>
          <a:bodyPr wrap="none">
            <a:spAutoFit/>
          </a:bodyPr>
          <a:lstStyle/>
          <a:p>
            <a:pPr marL="285750" indent="-285750" fontAlgn="base">
              <a:lnSpc>
                <a:spcPct val="200000"/>
              </a:lnSpc>
              <a:spcBef>
                <a:spcPct val="0"/>
              </a:spcBef>
              <a:spcAft>
                <a:spcPct val="0"/>
              </a:spcAft>
              <a:buFont typeface="Arial" pitchFamily="34" charset="0"/>
              <a:buChar char="•"/>
              <a:defRPr/>
            </a:pPr>
            <a:r>
              <a:rPr lang="de-DE" dirty="0" err="1">
                <a:solidFill>
                  <a:srgbClr val="FFFFFF"/>
                </a:solidFill>
              </a:rPr>
              <a:t>Paradigms</a:t>
            </a:r>
            <a:r>
              <a:rPr lang="de-DE" dirty="0">
                <a:solidFill>
                  <a:srgbClr val="FFFFFF"/>
                </a:solidFill>
              </a:rPr>
              <a:t> </a:t>
            </a:r>
            <a:r>
              <a:rPr lang="de-DE" dirty="0" err="1">
                <a:solidFill>
                  <a:srgbClr val="FFFFFF"/>
                </a:solidFill>
              </a:rPr>
              <a:t>about</a:t>
            </a:r>
            <a:r>
              <a:rPr lang="de-DE" dirty="0">
                <a:solidFill>
                  <a:srgbClr val="FFFFFF"/>
                </a:solidFill>
              </a:rPr>
              <a:t> </a:t>
            </a:r>
            <a:r>
              <a:rPr lang="de-DE" dirty="0" err="1">
                <a:solidFill>
                  <a:srgbClr val="FF7C80"/>
                </a:solidFill>
              </a:rPr>
              <a:t>independency</a:t>
            </a:r>
            <a:r>
              <a:rPr lang="de-DE" dirty="0">
                <a:solidFill>
                  <a:srgbClr val="FF7C80"/>
                </a:solidFill>
              </a:rPr>
              <a:t> </a:t>
            </a:r>
            <a:r>
              <a:rPr lang="de-DE" dirty="0" err="1">
                <a:solidFill>
                  <a:srgbClr val="FFFFFF"/>
                </a:solidFill>
              </a:rPr>
              <a:t>of</a:t>
            </a:r>
            <a:r>
              <a:rPr lang="de-DE" dirty="0">
                <a:solidFill>
                  <a:srgbClr val="FFFFFF"/>
                </a:solidFill>
              </a:rPr>
              <a:t> </a:t>
            </a:r>
            <a:r>
              <a:rPr lang="de-DE" dirty="0" err="1">
                <a:solidFill>
                  <a:srgbClr val="FFFFFF"/>
                </a:solidFill>
              </a:rPr>
              <a:t>Dendritic</a:t>
            </a:r>
            <a:r>
              <a:rPr lang="de-DE" dirty="0">
                <a:solidFill>
                  <a:srgbClr val="FFFFFF"/>
                </a:solidFill>
              </a:rPr>
              <a:t> </a:t>
            </a:r>
            <a:r>
              <a:rPr lang="de-DE" dirty="0" err="1">
                <a:solidFill>
                  <a:srgbClr val="FFFFFF"/>
                </a:solidFill>
              </a:rPr>
              <a:t>Cell</a:t>
            </a:r>
            <a:r>
              <a:rPr lang="de-DE" dirty="0">
                <a:solidFill>
                  <a:srgbClr val="FFFFFF"/>
                </a:solidFill>
              </a:rPr>
              <a:t> / </a:t>
            </a:r>
            <a:r>
              <a:rPr lang="de-DE" dirty="0" err="1">
                <a:solidFill>
                  <a:srgbClr val="FFFFFF"/>
                </a:solidFill>
              </a:rPr>
              <a:t>Macrophage</a:t>
            </a:r>
            <a:r>
              <a:rPr lang="de-DE" dirty="0">
                <a:solidFill>
                  <a:srgbClr val="FFFFFF"/>
                </a:solidFill>
              </a:rPr>
              <a:t> </a:t>
            </a:r>
            <a:r>
              <a:rPr lang="de-DE" dirty="0" err="1">
                <a:solidFill>
                  <a:srgbClr val="FFFFFF"/>
                </a:solidFill>
              </a:rPr>
              <a:t>lineages</a:t>
            </a:r>
            <a:endParaRPr lang="de-DE" dirty="0">
              <a:solidFill>
                <a:srgbClr val="FFFFFF"/>
              </a:solidFill>
            </a:endParaRPr>
          </a:p>
          <a:p>
            <a:pPr marL="285750" indent="-285750" fontAlgn="base">
              <a:lnSpc>
                <a:spcPct val="200000"/>
              </a:lnSpc>
              <a:spcBef>
                <a:spcPct val="0"/>
              </a:spcBef>
              <a:spcAft>
                <a:spcPct val="0"/>
              </a:spcAft>
              <a:buFont typeface="Arial" pitchFamily="34" charset="0"/>
              <a:buChar char="•"/>
              <a:defRPr/>
            </a:pPr>
            <a:r>
              <a:rPr lang="de-DE" dirty="0">
                <a:solidFill>
                  <a:srgbClr val="FFFFFF"/>
                </a:solidFill>
              </a:rPr>
              <a:t>Derivation </a:t>
            </a:r>
            <a:r>
              <a:rPr lang="de-DE" dirty="0" err="1">
                <a:solidFill>
                  <a:srgbClr val="FFFFFF"/>
                </a:solidFill>
              </a:rPr>
              <a:t>of</a:t>
            </a:r>
            <a:r>
              <a:rPr lang="de-DE" dirty="0">
                <a:solidFill>
                  <a:srgbClr val="FFFFFF"/>
                </a:solidFill>
              </a:rPr>
              <a:t> DC:  </a:t>
            </a:r>
            <a:r>
              <a:rPr lang="de-DE" dirty="0" err="1">
                <a:solidFill>
                  <a:srgbClr val="FFFFFF"/>
                </a:solidFill>
              </a:rPr>
              <a:t>unknown</a:t>
            </a:r>
            <a:endParaRPr lang="de-DE" dirty="0">
              <a:solidFill>
                <a:srgbClr val="FFFFFF"/>
              </a:solidFill>
            </a:endParaRPr>
          </a:p>
          <a:p>
            <a:pPr marL="285750" indent="-285750" fontAlgn="base">
              <a:lnSpc>
                <a:spcPct val="200000"/>
              </a:lnSpc>
              <a:spcBef>
                <a:spcPct val="0"/>
              </a:spcBef>
              <a:spcAft>
                <a:spcPct val="0"/>
              </a:spcAft>
              <a:buFont typeface="Arial" pitchFamily="34" charset="0"/>
              <a:buChar char="•"/>
              <a:defRPr/>
            </a:pPr>
            <a:r>
              <a:rPr lang="de-DE" dirty="0">
                <a:solidFill>
                  <a:srgbClr val="FFFFFF"/>
                </a:solidFill>
              </a:rPr>
              <a:t>Ultimate </a:t>
            </a:r>
            <a:r>
              <a:rPr lang="de-DE" dirty="0" err="1">
                <a:solidFill>
                  <a:srgbClr val="FFFFFF"/>
                </a:solidFill>
              </a:rPr>
              <a:t>fate</a:t>
            </a:r>
            <a:r>
              <a:rPr lang="de-DE" dirty="0">
                <a:solidFill>
                  <a:srgbClr val="FFFFFF"/>
                </a:solidFill>
              </a:rPr>
              <a:t> </a:t>
            </a:r>
            <a:r>
              <a:rPr lang="de-DE" dirty="0" err="1">
                <a:solidFill>
                  <a:srgbClr val="FFFFFF"/>
                </a:solidFill>
              </a:rPr>
              <a:t>of</a:t>
            </a:r>
            <a:r>
              <a:rPr lang="de-DE" dirty="0">
                <a:solidFill>
                  <a:srgbClr val="FFFFFF"/>
                </a:solidFill>
              </a:rPr>
              <a:t> DC:  </a:t>
            </a:r>
            <a:r>
              <a:rPr lang="de-DE" dirty="0" err="1">
                <a:solidFill>
                  <a:srgbClr val="FFFFFF"/>
                </a:solidFill>
              </a:rPr>
              <a:t>unknown</a:t>
            </a:r>
            <a:endParaRPr lang="de-DE" dirty="0">
              <a:solidFill>
                <a:srgbClr val="FFFFFF"/>
              </a:solidFill>
            </a:endParaRPr>
          </a:p>
          <a:p>
            <a:pPr marL="285750" indent="-285750" fontAlgn="base">
              <a:lnSpc>
                <a:spcPct val="200000"/>
              </a:lnSpc>
              <a:spcBef>
                <a:spcPct val="0"/>
              </a:spcBef>
              <a:spcAft>
                <a:spcPct val="0"/>
              </a:spcAft>
              <a:buFont typeface="Arial" pitchFamily="34" charset="0"/>
              <a:buChar char="•"/>
              <a:defRPr/>
            </a:pPr>
            <a:r>
              <a:rPr lang="de-DE" dirty="0" err="1">
                <a:solidFill>
                  <a:srgbClr val="FFFFFF"/>
                </a:solidFill>
              </a:rPr>
              <a:t>No</a:t>
            </a:r>
            <a:r>
              <a:rPr lang="de-DE" dirty="0">
                <a:solidFill>
                  <a:srgbClr val="FFFFFF"/>
                </a:solidFill>
              </a:rPr>
              <a:t> </a:t>
            </a:r>
            <a:r>
              <a:rPr lang="de-DE" dirty="0" err="1">
                <a:solidFill>
                  <a:srgbClr val="FFFFFF"/>
                </a:solidFill>
              </a:rPr>
              <a:t>monoclonal</a:t>
            </a:r>
            <a:r>
              <a:rPr lang="de-DE" dirty="0">
                <a:solidFill>
                  <a:srgbClr val="FFFFFF"/>
                </a:solidFill>
              </a:rPr>
              <a:t> </a:t>
            </a:r>
            <a:r>
              <a:rPr lang="de-DE" dirty="0" err="1">
                <a:solidFill>
                  <a:srgbClr val="FFFFFF"/>
                </a:solidFill>
              </a:rPr>
              <a:t>antibody</a:t>
            </a:r>
            <a:r>
              <a:rPr lang="de-DE" dirty="0">
                <a:solidFill>
                  <a:srgbClr val="FFFFFF"/>
                </a:solidFill>
              </a:rPr>
              <a:t> </a:t>
            </a:r>
            <a:r>
              <a:rPr lang="de-DE" dirty="0" err="1">
                <a:solidFill>
                  <a:srgbClr val="FFFFFF"/>
                </a:solidFill>
              </a:rPr>
              <a:t>specific</a:t>
            </a:r>
            <a:r>
              <a:rPr lang="de-DE" dirty="0">
                <a:solidFill>
                  <a:srgbClr val="FFFFFF"/>
                </a:solidFill>
              </a:rPr>
              <a:t> </a:t>
            </a:r>
            <a:r>
              <a:rPr lang="de-DE" dirty="0" err="1">
                <a:solidFill>
                  <a:srgbClr val="FFFFFF"/>
                </a:solidFill>
              </a:rPr>
              <a:t>for</a:t>
            </a:r>
            <a:r>
              <a:rPr lang="de-DE" dirty="0">
                <a:solidFill>
                  <a:srgbClr val="FFFFFF"/>
                </a:solidFill>
              </a:rPr>
              <a:t> </a:t>
            </a:r>
            <a:r>
              <a:rPr lang="de-DE" dirty="0" err="1">
                <a:solidFill>
                  <a:srgbClr val="FFFFFF"/>
                </a:solidFill>
              </a:rPr>
              <a:t>dendritic</a:t>
            </a:r>
            <a:r>
              <a:rPr lang="de-DE" dirty="0">
                <a:solidFill>
                  <a:srgbClr val="FFFFFF"/>
                </a:solidFill>
              </a:rPr>
              <a:t> </a:t>
            </a:r>
            <a:r>
              <a:rPr lang="de-DE" dirty="0" err="1">
                <a:solidFill>
                  <a:srgbClr val="FFFFFF"/>
                </a:solidFill>
              </a:rPr>
              <a:t>cells</a:t>
            </a:r>
            <a:r>
              <a:rPr lang="de-DE" dirty="0">
                <a:solidFill>
                  <a:srgbClr val="FFFFFF"/>
                </a:solidFill>
              </a:rPr>
              <a:t> </a:t>
            </a:r>
            <a:r>
              <a:rPr lang="de-DE" dirty="0" err="1">
                <a:solidFill>
                  <a:srgbClr val="FFFFFF"/>
                </a:solidFill>
              </a:rPr>
              <a:t>available</a:t>
            </a:r>
            <a:endParaRPr lang="de-DE" dirty="0">
              <a:solidFill>
                <a:srgbClr val="FFFFFF"/>
              </a:solidFill>
            </a:endParaRPr>
          </a:p>
          <a:p>
            <a:pPr marL="285750" indent="-285750" fontAlgn="base">
              <a:spcBef>
                <a:spcPct val="0"/>
              </a:spcBef>
              <a:spcAft>
                <a:spcPct val="0"/>
              </a:spcAft>
              <a:buFont typeface="Arial" pitchFamily="34" charset="0"/>
              <a:buChar char="•"/>
              <a:defRPr/>
            </a:pPr>
            <a:endParaRPr lang="de-DE" dirty="0">
              <a:solidFill>
                <a:srgbClr val="FFFFFF"/>
              </a:solidFill>
            </a:endParaRPr>
          </a:p>
          <a:p>
            <a:pPr fontAlgn="base">
              <a:spcBef>
                <a:spcPct val="0"/>
              </a:spcBef>
              <a:spcAft>
                <a:spcPct val="0"/>
              </a:spcAft>
              <a:defRPr/>
            </a:pPr>
            <a:endParaRPr lang="de-DE" dirty="0">
              <a:solidFill>
                <a:srgbClr val="FFFFFF"/>
              </a:solidFill>
            </a:endParaRPr>
          </a:p>
          <a:p>
            <a:pPr marL="285750" indent="-285750" fontAlgn="base">
              <a:spcBef>
                <a:spcPct val="0"/>
              </a:spcBef>
              <a:spcAft>
                <a:spcPct val="0"/>
              </a:spcAft>
              <a:buFont typeface="Arial" pitchFamily="34" charset="0"/>
              <a:buChar char="•"/>
              <a:defRPr/>
            </a:pPr>
            <a:endParaRPr lang="de-DE" dirty="0">
              <a:solidFill>
                <a:srgbClr val="FFFFFF"/>
              </a:solidFill>
            </a:endParaRPr>
          </a:p>
          <a:p>
            <a:pPr fontAlgn="base">
              <a:spcBef>
                <a:spcPct val="0"/>
              </a:spcBef>
              <a:spcAft>
                <a:spcPct val="0"/>
              </a:spcAft>
              <a:defRPr/>
            </a:pPr>
            <a:endParaRPr lang="de-DE" dirty="0">
              <a:solidFill>
                <a:srgbClr val="FFFFFF"/>
              </a:solidFill>
            </a:endParaRPr>
          </a:p>
        </p:txBody>
      </p:sp>
    </p:spTree>
    <p:extLst>
      <p:ext uri="{BB962C8B-B14F-4D97-AF65-F5344CB8AC3E}">
        <p14:creationId xmlns:p14="http://schemas.microsoft.com/office/powerpoint/2010/main" val="27472375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feld 1"/>
          <p:cNvSpPr txBox="1">
            <a:spLocks noChangeArrowheads="1"/>
          </p:cNvSpPr>
          <p:nvPr/>
        </p:nvSpPr>
        <p:spPr bwMode="auto">
          <a:xfrm>
            <a:off x="1042988" y="3213100"/>
            <a:ext cx="64801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sz="1200">
                <a:solidFill>
                  <a:srgbClr val="99CCFF"/>
                </a:solidFill>
              </a:rPr>
              <a:t>Jede neue Wahrheit beginnt ihren Weg als Ketzerei </a:t>
            </a:r>
            <a:br>
              <a:rPr lang="de-DE" sz="1200">
                <a:solidFill>
                  <a:srgbClr val="99CCFF"/>
                </a:solidFill>
              </a:rPr>
            </a:br>
            <a:r>
              <a:rPr lang="de-DE" sz="1200">
                <a:solidFill>
                  <a:srgbClr val="99CCFF"/>
                </a:solidFill>
              </a:rPr>
              <a:t>und beendet ihn als Orthodoxie.</a:t>
            </a:r>
          </a:p>
          <a:p>
            <a:pPr eaLnBrk="1" fontAlgn="base" hangingPunct="1">
              <a:spcBef>
                <a:spcPct val="0"/>
              </a:spcBef>
              <a:spcAft>
                <a:spcPct val="0"/>
              </a:spcAft>
            </a:pPr>
            <a:endParaRPr lang="de-DE" sz="1200">
              <a:solidFill>
                <a:srgbClr val="99CCFF"/>
              </a:solidFill>
            </a:endParaRPr>
          </a:p>
          <a:p>
            <a:pPr eaLnBrk="1" fontAlgn="base" hangingPunct="1">
              <a:spcBef>
                <a:spcPct val="0"/>
              </a:spcBef>
              <a:spcAft>
                <a:spcPct val="0"/>
              </a:spcAft>
            </a:pPr>
            <a:endParaRPr lang="de-DE" sz="1200">
              <a:solidFill>
                <a:srgbClr val="99CCFF"/>
              </a:solidFill>
            </a:endParaRPr>
          </a:p>
          <a:p>
            <a:pPr eaLnBrk="1" fontAlgn="base" hangingPunct="1">
              <a:spcBef>
                <a:spcPct val="0"/>
              </a:spcBef>
              <a:spcAft>
                <a:spcPct val="0"/>
              </a:spcAft>
            </a:pPr>
            <a:endParaRPr lang="de-DE" sz="1200">
              <a:solidFill>
                <a:srgbClr val="99CCFF"/>
              </a:solidFill>
            </a:endParaRPr>
          </a:p>
          <a:p>
            <a:pPr eaLnBrk="1" fontAlgn="base" hangingPunct="1">
              <a:spcBef>
                <a:spcPct val="0"/>
              </a:spcBef>
              <a:spcAft>
                <a:spcPct val="0"/>
              </a:spcAft>
            </a:pPr>
            <a:endParaRPr lang="de-DE" sz="1200">
              <a:solidFill>
                <a:srgbClr val="FFFFFF"/>
              </a:solidFill>
            </a:endParaRPr>
          </a:p>
          <a:p>
            <a:pPr eaLnBrk="1" fontAlgn="base" hangingPunct="1">
              <a:spcBef>
                <a:spcPct val="0"/>
              </a:spcBef>
              <a:spcAft>
                <a:spcPct val="0"/>
              </a:spcAft>
            </a:pPr>
            <a:endParaRPr lang="de-DE" sz="1200">
              <a:solidFill>
                <a:srgbClr val="FFFFFF"/>
              </a:solidFill>
            </a:endParaRPr>
          </a:p>
          <a:p>
            <a:pPr algn="r" eaLnBrk="1" fontAlgn="base" hangingPunct="1">
              <a:spcBef>
                <a:spcPct val="0"/>
              </a:spcBef>
              <a:spcAft>
                <a:spcPct val="0"/>
              </a:spcAft>
            </a:pPr>
            <a:r>
              <a:rPr lang="de-DE" sz="1200">
                <a:solidFill>
                  <a:srgbClr val="FFFFFF"/>
                </a:solidFill>
              </a:rPr>
              <a:t>Thomas Huxley (1825-1895), britischer Biologe und Bildungsorganisator</a:t>
            </a:r>
          </a:p>
        </p:txBody>
      </p:sp>
      <p:sp>
        <p:nvSpPr>
          <p:cNvPr id="92163" name="Textfeld 2"/>
          <p:cNvSpPr txBox="1">
            <a:spLocks noChangeArrowheads="1"/>
          </p:cNvSpPr>
          <p:nvPr/>
        </p:nvSpPr>
        <p:spPr bwMode="auto">
          <a:xfrm>
            <a:off x="971550" y="1557338"/>
            <a:ext cx="73453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en-US" dirty="0">
                <a:solidFill>
                  <a:srgbClr val="FFFFFF"/>
                </a:solidFill>
                <a:latin typeface="Belwe Bd BT" panose="02060903050305020504" pitchFamily="18" charset="0"/>
              </a:rPr>
              <a:t>History warns us that it is the customary fate of new truths </a:t>
            </a:r>
            <a:br>
              <a:rPr lang="en-US" dirty="0">
                <a:solidFill>
                  <a:srgbClr val="FFFFFF"/>
                </a:solidFill>
                <a:latin typeface="Belwe Bd BT" panose="02060903050305020504" pitchFamily="18" charset="0"/>
              </a:rPr>
            </a:br>
            <a:r>
              <a:rPr lang="en-US" dirty="0">
                <a:solidFill>
                  <a:srgbClr val="FFFFFF"/>
                </a:solidFill>
                <a:latin typeface="Belwe Bd BT" panose="02060903050305020504" pitchFamily="18" charset="0"/>
              </a:rPr>
              <a:t>to begin as heresies </a:t>
            </a:r>
            <a:br>
              <a:rPr lang="en-US" dirty="0">
                <a:solidFill>
                  <a:srgbClr val="FFFFFF"/>
                </a:solidFill>
                <a:latin typeface="Belwe Bd BT" panose="02060903050305020504" pitchFamily="18" charset="0"/>
              </a:rPr>
            </a:br>
            <a:r>
              <a:rPr lang="en-US" dirty="0">
                <a:solidFill>
                  <a:srgbClr val="FFFFFF"/>
                </a:solidFill>
                <a:latin typeface="Belwe Bd BT" panose="02060903050305020504" pitchFamily="18" charset="0"/>
              </a:rPr>
              <a:t>and to end as superstitions.</a:t>
            </a:r>
          </a:p>
          <a:p>
            <a:pPr eaLnBrk="1" fontAlgn="base" hangingPunct="1">
              <a:spcBef>
                <a:spcPct val="0"/>
              </a:spcBef>
              <a:spcAft>
                <a:spcPct val="0"/>
              </a:spcAft>
            </a:pPr>
            <a:endParaRPr lang="en-US" dirty="0">
              <a:solidFill>
                <a:srgbClr val="FFFFFF"/>
              </a:solidFill>
            </a:endParaRPr>
          </a:p>
          <a:p>
            <a:pPr algn="r" eaLnBrk="1" fontAlgn="base" hangingPunct="1">
              <a:spcBef>
                <a:spcPct val="0"/>
              </a:spcBef>
              <a:spcAft>
                <a:spcPct val="0"/>
              </a:spcAft>
            </a:pPr>
            <a:endParaRPr lang="en-US" dirty="0">
              <a:solidFill>
                <a:srgbClr val="FFFFFF"/>
              </a:solidFill>
            </a:endParaRPr>
          </a:p>
        </p:txBody>
      </p:sp>
    </p:spTree>
    <p:extLst>
      <p:ext uri="{BB962C8B-B14F-4D97-AF65-F5344CB8AC3E}">
        <p14:creationId xmlns:p14="http://schemas.microsoft.com/office/powerpoint/2010/main" val="841301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3350"/>
            <a:ext cx="9648826" cy="615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2707" name="Textfeld 1"/>
          <p:cNvSpPr txBox="1">
            <a:spLocks noChangeArrowheads="1"/>
          </p:cNvSpPr>
          <p:nvPr/>
        </p:nvSpPr>
        <p:spPr bwMode="auto">
          <a:xfrm>
            <a:off x="419100" y="6481763"/>
            <a:ext cx="82835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sz="1200">
                <a:solidFill>
                  <a:srgbClr val="FFFFFF"/>
                </a:solidFill>
              </a:rPr>
              <a:t>Peters, J.H., S. Ruhl, D. Friedrichs: Veiled accessory cells deduced from monocytes. Immunobiol. 176 (1987) 154-166</a:t>
            </a:r>
          </a:p>
        </p:txBody>
      </p:sp>
    </p:spTree>
    <p:extLst>
      <p:ext uri="{BB962C8B-B14F-4D97-AF65-F5344CB8AC3E}">
        <p14:creationId xmlns:p14="http://schemas.microsoft.com/office/powerpoint/2010/main" val="3833384708"/>
      </p:ext>
    </p:extLst>
  </p:cSld>
  <p:clrMapOvr>
    <a:masterClrMapping/>
  </p:clrMapOvr>
  <p:transition spd="slow">
    <p:circl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79" y="88900"/>
            <a:ext cx="4213225"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feld 5"/>
          <p:cNvSpPr txBox="1">
            <a:spLocks noChangeArrowheads="1"/>
          </p:cNvSpPr>
          <p:nvPr/>
        </p:nvSpPr>
        <p:spPr bwMode="auto">
          <a:xfrm>
            <a:off x="433388" y="1412875"/>
            <a:ext cx="84978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kern="0" dirty="0" smtClean="0">
                <a:solidFill>
                  <a:srgbClr val="FFFFFF"/>
                </a:solidFill>
              </a:rPr>
              <a:t>„...fresh PBMC from which DC were recovered and differentiated by using ...“</a:t>
            </a:r>
          </a:p>
          <a:p>
            <a:pPr eaLnBrk="1" hangingPunct="1">
              <a:defRPr/>
            </a:pPr>
            <a:endParaRPr lang="en-US" kern="0" dirty="0" smtClean="0">
              <a:solidFill>
                <a:srgbClr val="FFFFFF"/>
              </a:solidFill>
            </a:endParaRPr>
          </a:p>
          <a:p>
            <a:pPr eaLnBrk="1" hangingPunct="1">
              <a:defRPr/>
            </a:pPr>
            <a:r>
              <a:rPr lang="en-US" kern="0" dirty="0" smtClean="0">
                <a:solidFill>
                  <a:srgbClr val="FFFFFF"/>
                </a:solidFill>
              </a:rPr>
              <a:t>„...generated DC from peripheral blood of normal donors in the presence of ...“ </a:t>
            </a:r>
          </a:p>
          <a:p>
            <a:pPr eaLnBrk="1" hangingPunct="1">
              <a:defRPr/>
            </a:pPr>
            <a:endParaRPr lang="en-US" kern="0" dirty="0" smtClean="0">
              <a:solidFill>
                <a:srgbClr val="FFFFFF"/>
              </a:solidFill>
            </a:endParaRPr>
          </a:p>
          <a:p>
            <a:pPr eaLnBrk="1" hangingPunct="1">
              <a:defRPr/>
            </a:pPr>
            <a:r>
              <a:rPr lang="en-US" kern="0" dirty="0" smtClean="0">
                <a:solidFill>
                  <a:srgbClr val="FFFFFF"/>
                </a:solidFill>
              </a:rPr>
              <a:t>„Adherent apheresis cells cultured for 7 days with GM-CSF and IL-4 ...“</a:t>
            </a:r>
          </a:p>
          <a:p>
            <a:pPr eaLnBrk="1" hangingPunct="1">
              <a:defRPr/>
            </a:pPr>
            <a:endParaRPr lang="en-US" kern="0" dirty="0" smtClean="0">
              <a:solidFill>
                <a:srgbClr val="FFFFFF"/>
              </a:solidFill>
            </a:endParaRPr>
          </a:p>
          <a:p>
            <a:pPr eaLnBrk="1" hangingPunct="1">
              <a:defRPr/>
            </a:pPr>
            <a:r>
              <a:rPr lang="en-US" kern="0" dirty="0" smtClean="0">
                <a:solidFill>
                  <a:srgbClr val="FFFFFF"/>
                </a:solidFill>
              </a:rPr>
              <a:t>„Human CD14+ leukocytes acquire the phenotype and function of ...“</a:t>
            </a:r>
          </a:p>
          <a:p>
            <a:pPr eaLnBrk="1" hangingPunct="1">
              <a:defRPr/>
            </a:pPr>
            <a:endParaRPr lang="en-US" kern="0" dirty="0" smtClean="0">
              <a:solidFill>
                <a:srgbClr val="FFFFFF"/>
              </a:solidFill>
            </a:endParaRPr>
          </a:p>
          <a:p>
            <a:pPr eaLnBrk="1" hangingPunct="1">
              <a:defRPr/>
            </a:pPr>
            <a:r>
              <a:rPr lang="en-US" kern="0" dirty="0" smtClean="0">
                <a:solidFill>
                  <a:srgbClr val="FFFFFF"/>
                </a:solidFill>
              </a:rPr>
              <a:t>„...from non-CD34 apheresis cells ...”</a:t>
            </a:r>
          </a:p>
          <a:p>
            <a:pPr eaLnBrk="1" hangingPunct="1">
              <a:defRPr/>
            </a:pPr>
            <a:endParaRPr lang="en-US" kern="0" dirty="0" smtClean="0">
              <a:solidFill>
                <a:srgbClr val="FFFFFF"/>
              </a:solidFill>
            </a:endParaRPr>
          </a:p>
          <a:p>
            <a:pPr eaLnBrk="1" hangingPunct="1">
              <a:defRPr/>
            </a:pPr>
            <a:r>
              <a:rPr lang="en-US" kern="0" dirty="0" smtClean="0">
                <a:solidFill>
                  <a:srgbClr val="FFFFFF"/>
                </a:solidFill>
              </a:rPr>
              <a:t>„...generated in vitro from the adherent fraction of mononuclear cells isolated from the blood...“</a:t>
            </a:r>
          </a:p>
          <a:p>
            <a:pPr eaLnBrk="1" hangingPunct="1">
              <a:defRPr/>
            </a:pPr>
            <a:endParaRPr lang="en-US" kern="0" dirty="0" smtClean="0">
              <a:solidFill>
                <a:srgbClr val="FFFFFF"/>
              </a:solidFill>
            </a:endParaRPr>
          </a:p>
          <a:p>
            <a:pPr eaLnBrk="1" hangingPunct="1">
              <a:defRPr/>
            </a:pPr>
            <a:r>
              <a:rPr lang="en-US" kern="0" dirty="0" smtClean="0">
                <a:solidFill>
                  <a:srgbClr val="FFFFFF"/>
                </a:solidFill>
              </a:rPr>
              <a:t>„AC [adherent cells] -derived cells“</a:t>
            </a:r>
          </a:p>
          <a:p>
            <a:pPr eaLnBrk="1" hangingPunct="1">
              <a:defRPr/>
            </a:pPr>
            <a:endParaRPr lang="en-US" kern="0" dirty="0" smtClean="0">
              <a:solidFill>
                <a:srgbClr val="FFFFFF"/>
              </a:solidFill>
            </a:endParaRPr>
          </a:p>
          <a:p>
            <a:pPr eaLnBrk="1" hangingPunct="1">
              <a:defRPr/>
            </a:pPr>
            <a:r>
              <a:rPr lang="en-US" kern="0" dirty="0" smtClean="0">
                <a:solidFill>
                  <a:srgbClr val="FFFFFF"/>
                </a:solidFill>
              </a:rPr>
              <a:t>„Monocytes treated with GM-CSF and IL-4</a:t>
            </a:r>
          </a:p>
          <a:p>
            <a:pPr algn="r" eaLnBrk="1" hangingPunct="1">
              <a:defRPr/>
            </a:pPr>
            <a:endParaRPr lang="en-US" kern="0" dirty="0" smtClean="0">
              <a:solidFill>
                <a:srgbClr val="FFFFFF"/>
              </a:solidFill>
            </a:endParaRPr>
          </a:p>
          <a:p>
            <a:pPr algn="r" eaLnBrk="1" hangingPunct="1">
              <a:defRPr/>
            </a:pPr>
            <a:r>
              <a:rPr lang="en-US" kern="0" dirty="0" smtClean="0">
                <a:solidFill>
                  <a:srgbClr val="FFC000"/>
                </a:solidFill>
              </a:rPr>
              <a:t>Why not simply: “Monocyte-derived Dendritic Cells (</a:t>
            </a:r>
            <a:r>
              <a:rPr lang="en-US" kern="0" dirty="0" err="1" smtClean="0">
                <a:solidFill>
                  <a:srgbClr val="FFC000"/>
                </a:solidFill>
              </a:rPr>
              <a:t>MoDC</a:t>
            </a:r>
            <a:r>
              <a:rPr lang="en-US" kern="0" dirty="0" smtClean="0">
                <a:solidFill>
                  <a:srgbClr val="FFC000"/>
                </a:solidFill>
              </a:rPr>
              <a:t>)”? </a:t>
            </a:r>
          </a:p>
        </p:txBody>
      </p:sp>
      <p:sp>
        <p:nvSpPr>
          <p:cNvPr id="2" name="Textfeld 1"/>
          <p:cNvSpPr txBox="1"/>
          <p:nvPr/>
        </p:nvSpPr>
        <p:spPr>
          <a:xfrm>
            <a:off x="3549324" y="692696"/>
            <a:ext cx="1622560" cy="461665"/>
          </a:xfrm>
          <a:prstGeom prst="rect">
            <a:avLst/>
          </a:prstGeom>
          <a:noFill/>
        </p:spPr>
        <p:txBody>
          <a:bodyPr wrap="none" rtlCol="0">
            <a:spAutoFit/>
          </a:bodyPr>
          <a:lstStyle/>
          <a:p>
            <a:pPr fontAlgn="base">
              <a:spcBef>
                <a:spcPct val="0"/>
              </a:spcBef>
              <a:spcAft>
                <a:spcPct val="0"/>
              </a:spcAft>
            </a:pPr>
            <a:r>
              <a:rPr lang="de-DE" sz="2400" dirty="0">
                <a:solidFill>
                  <a:srgbClr val="FFCC00"/>
                </a:solidFill>
              </a:rPr>
              <a:t>Synonyms</a:t>
            </a:r>
            <a:endParaRPr lang="de-DE" sz="2400" dirty="0">
              <a:solidFill>
                <a:srgbClr val="FFCC00"/>
              </a:solidFill>
            </a:endParaRPr>
          </a:p>
        </p:txBody>
      </p:sp>
    </p:spTree>
    <p:extLst>
      <p:ext uri="{BB962C8B-B14F-4D97-AF65-F5344CB8AC3E}">
        <p14:creationId xmlns:p14="http://schemas.microsoft.com/office/powerpoint/2010/main" val="19061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115616" y="2276872"/>
            <a:ext cx="7300717" cy="2585323"/>
          </a:xfrm>
          <a:prstGeom prst="rect">
            <a:avLst/>
          </a:prstGeom>
          <a:noFill/>
        </p:spPr>
        <p:txBody>
          <a:bodyPr wrap="none" rtlCol="0">
            <a:spAutoFit/>
          </a:bodyPr>
          <a:lstStyle/>
          <a:p>
            <a:pPr fontAlgn="base">
              <a:spcBef>
                <a:spcPct val="0"/>
              </a:spcBef>
              <a:spcAft>
                <a:spcPct val="0"/>
              </a:spcAft>
            </a:pPr>
            <a:r>
              <a:rPr lang="de-DE" dirty="0">
                <a:solidFill>
                  <a:srgbClr val="FFFFFF"/>
                </a:solidFill>
                <a:latin typeface="Belwe Cn BT" panose="02060806050305020504" pitchFamily="18" charset="0"/>
              </a:rPr>
              <a:t>Ein jedes Problem durchläuft bis zu seiner Anerkennung drei Stufen:</a:t>
            </a:r>
          </a:p>
          <a:p>
            <a:pPr fontAlgn="base">
              <a:spcBef>
                <a:spcPct val="0"/>
              </a:spcBef>
              <a:spcAft>
                <a:spcPct val="0"/>
              </a:spcAft>
            </a:pPr>
            <a:endParaRPr lang="de-DE" dirty="0">
              <a:solidFill>
                <a:srgbClr val="FFFFFF"/>
              </a:solidFill>
              <a:latin typeface="Belwe Cn BT" panose="02060806050305020504" pitchFamily="18" charset="0"/>
            </a:endParaRPr>
          </a:p>
          <a:p>
            <a:pPr fontAlgn="base">
              <a:spcBef>
                <a:spcPct val="0"/>
              </a:spcBef>
              <a:spcAft>
                <a:spcPct val="0"/>
              </a:spcAft>
            </a:pPr>
            <a:r>
              <a:rPr lang="de-DE" dirty="0">
                <a:solidFill>
                  <a:srgbClr val="FFFFFF"/>
                </a:solidFill>
                <a:latin typeface="Belwe Cn BT" panose="02060806050305020504" pitchFamily="18" charset="0"/>
              </a:rPr>
              <a:t>In der ersten erscheint es lächerlich, </a:t>
            </a:r>
          </a:p>
          <a:p>
            <a:pPr fontAlgn="base">
              <a:spcBef>
                <a:spcPct val="0"/>
              </a:spcBef>
              <a:spcAft>
                <a:spcPct val="0"/>
              </a:spcAft>
            </a:pPr>
            <a:endParaRPr lang="de-DE" dirty="0">
              <a:solidFill>
                <a:srgbClr val="FFFFFF"/>
              </a:solidFill>
              <a:latin typeface="Belwe Cn BT" panose="02060806050305020504" pitchFamily="18" charset="0"/>
            </a:endParaRPr>
          </a:p>
          <a:p>
            <a:pPr fontAlgn="base">
              <a:spcBef>
                <a:spcPct val="0"/>
              </a:spcBef>
              <a:spcAft>
                <a:spcPct val="0"/>
              </a:spcAft>
            </a:pPr>
            <a:r>
              <a:rPr lang="de-DE" dirty="0">
                <a:solidFill>
                  <a:srgbClr val="FFFFFF"/>
                </a:solidFill>
                <a:latin typeface="Belwe Cn BT" panose="02060806050305020504" pitchFamily="18" charset="0"/>
              </a:rPr>
              <a:t>In der zweiten wird es bekämpft</a:t>
            </a:r>
          </a:p>
          <a:p>
            <a:pPr fontAlgn="base">
              <a:spcBef>
                <a:spcPct val="0"/>
              </a:spcBef>
              <a:spcAft>
                <a:spcPct val="0"/>
              </a:spcAft>
            </a:pPr>
            <a:endParaRPr lang="de-DE" dirty="0">
              <a:solidFill>
                <a:srgbClr val="FFFFFF"/>
              </a:solidFill>
              <a:latin typeface="Belwe Cn BT" panose="02060806050305020504" pitchFamily="18" charset="0"/>
            </a:endParaRPr>
          </a:p>
          <a:p>
            <a:pPr fontAlgn="base">
              <a:spcBef>
                <a:spcPct val="0"/>
              </a:spcBef>
              <a:spcAft>
                <a:spcPct val="0"/>
              </a:spcAft>
            </a:pPr>
            <a:r>
              <a:rPr lang="de-DE" dirty="0">
                <a:solidFill>
                  <a:srgbClr val="FFFFFF"/>
                </a:solidFill>
                <a:latin typeface="Belwe Cn BT" panose="02060806050305020504" pitchFamily="18" charset="0"/>
              </a:rPr>
              <a:t>Und in der dritten gilt es als selbstverständlich.</a:t>
            </a:r>
          </a:p>
          <a:p>
            <a:pPr fontAlgn="base">
              <a:spcBef>
                <a:spcPct val="0"/>
              </a:spcBef>
              <a:spcAft>
                <a:spcPct val="0"/>
              </a:spcAft>
            </a:pPr>
            <a:endParaRPr lang="de-DE" dirty="0">
              <a:solidFill>
                <a:srgbClr val="FFFFFF"/>
              </a:solidFill>
              <a:latin typeface="Belwe Cn BT" panose="02060806050305020504" pitchFamily="18" charset="0"/>
            </a:endParaRPr>
          </a:p>
          <a:p>
            <a:pPr algn="r" fontAlgn="base">
              <a:spcBef>
                <a:spcPct val="0"/>
              </a:spcBef>
              <a:spcAft>
                <a:spcPct val="0"/>
              </a:spcAft>
            </a:pPr>
            <a:r>
              <a:rPr lang="de-DE" dirty="0">
                <a:solidFill>
                  <a:srgbClr val="FFFFFF"/>
                </a:solidFill>
                <a:latin typeface="Belwe Cn BT" panose="02060806050305020504" pitchFamily="18" charset="0"/>
              </a:rPr>
              <a:t>Schopenhauer</a:t>
            </a:r>
            <a:endParaRPr lang="de-DE" dirty="0">
              <a:solidFill>
                <a:srgbClr val="FFFFFF"/>
              </a:solidFill>
              <a:latin typeface="Belwe Cn BT" panose="02060806050305020504" pitchFamily="18" charset="0"/>
            </a:endParaRPr>
          </a:p>
        </p:txBody>
      </p:sp>
    </p:spTree>
    <p:extLst>
      <p:ext uri="{BB962C8B-B14F-4D97-AF65-F5344CB8AC3E}">
        <p14:creationId xmlns:p14="http://schemas.microsoft.com/office/powerpoint/2010/main" val="28282314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1835696" y="932652"/>
            <a:ext cx="5520294" cy="461665"/>
          </a:xfrm>
          <a:prstGeom prst="rect">
            <a:avLst/>
          </a:prstGeom>
          <a:noFill/>
        </p:spPr>
        <p:txBody>
          <a:bodyPr wrap="none" rtlCol="0">
            <a:spAutoFit/>
          </a:bodyPr>
          <a:lstStyle/>
          <a:p>
            <a:pPr fontAlgn="base">
              <a:spcBef>
                <a:spcPct val="0"/>
              </a:spcBef>
              <a:spcAft>
                <a:spcPct val="0"/>
              </a:spcAft>
            </a:pPr>
            <a:r>
              <a:rPr lang="de-DE" sz="2400" dirty="0">
                <a:solidFill>
                  <a:srgbClr val="FFCC00"/>
                </a:solidFill>
              </a:rPr>
              <a:t>Welches ist die wichtigste Immunzelle?</a:t>
            </a:r>
          </a:p>
        </p:txBody>
      </p:sp>
      <p:sp>
        <p:nvSpPr>
          <p:cNvPr id="3" name="Textfeld 2"/>
          <p:cNvSpPr txBox="1"/>
          <p:nvPr/>
        </p:nvSpPr>
        <p:spPr>
          <a:xfrm>
            <a:off x="3131840" y="2134762"/>
            <a:ext cx="2480166" cy="461665"/>
          </a:xfrm>
          <a:prstGeom prst="rect">
            <a:avLst/>
          </a:prstGeom>
          <a:noFill/>
        </p:spPr>
        <p:txBody>
          <a:bodyPr wrap="none" rtlCol="0">
            <a:spAutoFit/>
          </a:bodyPr>
          <a:lstStyle/>
          <a:p>
            <a:pPr fontAlgn="base">
              <a:spcBef>
                <a:spcPct val="0"/>
              </a:spcBef>
              <a:spcAft>
                <a:spcPct val="0"/>
              </a:spcAft>
            </a:pPr>
            <a:r>
              <a:rPr lang="de-DE" sz="2400" dirty="0">
                <a:solidFill>
                  <a:srgbClr val="FFFFFF"/>
                </a:solidFill>
              </a:rPr>
              <a:t>Der Makrophage</a:t>
            </a:r>
            <a:endParaRPr lang="de-DE" sz="2400" dirty="0">
              <a:solidFill>
                <a:srgbClr val="FFFFFF"/>
              </a:solidFill>
            </a:endParaRPr>
          </a:p>
        </p:txBody>
      </p:sp>
    </p:spTree>
    <p:extLst>
      <p:ext uri="{BB962C8B-B14F-4D97-AF65-F5344CB8AC3E}">
        <p14:creationId xmlns:p14="http://schemas.microsoft.com/office/powerpoint/2010/main" val="2494634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feld 1"/>
          <p:cNvSpPr txBox="1">
            <a:spLocks noChangeArrowheads="1"/>
          </p:cNvSpPr>
          <p:nvPr/>
        </p:nvSpPr>
        <p:spPr bwMode="auto">
          <a:xfrm>
            <a:off x="1187624" y="1556792"/>
            <a:ext cx="63468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altLang="de-DE" sz="2800" dirty="0" err="1">
                <a:solidFill>
                  <a:srgbClr val="FFCC66"/>
                </a:solidFill>
              </a:rPr>
              <a:t>Terminology</a:t>
            </a:r>
            <a:r>
              <a:rPr lang="de-DE" altLang="de-DE" sz="2800" dirty="0">
                <a:solidFill>
                  <a:srgbClr val="FFCC66"/>
                </a:solidFill>
              </a:rPr>
              <a:t> </a:t>
            </a:r>
            <a:r>
              <a:rPr lang="de-DE" altLang="de-DE" sz="2800" dirty="0" err="1">
                <a:solidFill>
                  <a:srgbClr val="FFCC66"/>
                </a:solidFill>
              </a:rPr>
              <a:t>reflecting</a:t>
            </a:r>
            <a:r>
              <a:rPr lang="de-DE" altLang="de-DE" sz="2800" dirty="0">
                <a:solidFill>
                  <a:srgbClr val="FFCC66"/>
                </a:solidFill>
              </a:rPr>
              <a:t> </a:t>
            </a:r>
            <a:r>
              <a:rPr lang="de-DE" altLang="de-DE" sz="2800" dirty="0" err="1">
                <a:solidFill>
                  <a:srgbClr val="FFCC66"/>
                </a:solidFill>
              </a:rPr>
              <a:t>the</a:t>
            </a:r>
            <a:r>
              <a:rPr lang="de-DE" altLang="de-DE" sz="2800" dirty="0">
                <a:solidFill>
                  <a:srgbClr val="FFCC66"/>
                </a:solidFill>
              </a:rPr>
              <a:t> </a:t>
            </a:r>
            <a:r>
              <a:rPr lang="de-DE" altLang="de-DE" sz="2800" dirty="0" err="1">
                <a:solidFill>
                  <a:srgbClr val="FFCC66"/>
                </a:solidFill>
              </a:rPr>
              <a:t>appreciation</a:t>
            </a:r>
            <a:endParaRPr lang="de-DE" altLang="de-DE" sz="2800" dirty="0">
              <a:solidFill>
                <a:srgbClr val="FFCC66"/>
              </a:solidFill>
            </a:endParaRPr>
          </a:p>
        </p:txBody>
      </p:sp>
      <p:sp>
        <p:nvSpPr>
          <p:cNvPr id="80899" name="Textfeld 2"/>
          <p:cNvSpPr txBox="1">
            <a:spLocks noChangeArrowheads="1"/>
          </p:cNvSpPr>
          <p:nvPr/>
        </p:nvSpPr>
        <p:spPr bwMode="auto">
          <a:xfrm>
            <a:off x="2626855" y="2636912"/>
            <a:ext cx="340990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457200" indent="-457200" eaLnBrk="1" fontAlgn="base" hangingPunct="1">
              <a:spcBef>
                <a:spcPct val="0"/>
              </a:spcBef>
              <a:spcAft>
                <a:spcPct val="0"/>
              </a:spcAft>
              <a:buFont typeface="Arial" panose="020B0604020202020204" pitchFamily="34" charset="0"/>
              <a:buChar char="•"/>
            </a:pPr>
            <a:r>
              <a:rPr lang="de-DE" altLang="de-DE" sz="2000" dirty="0" err="1" smtClean="0">
                <a:solidFill>
                  <a:srgbClr val="FFFFFF"/>
                </a:solidFill>
              </a:rPr>
              <a:t>Phagocytes</a:t>
            </a:r>
            <a:endParaRPr lang="de-DE" altLang="de-DE" sz="2000" dirty="0" smtClean="0">
              <a:solidFill>
                <a:srgbClr val="FFFFFF"/>
              </a:solidFill>
            </a:endParaRPr>
          </a:p>
          <a:p>
            <a:pPr marL="457200" indent="-457200" eaLnBrk="1" fontAlgn="base" hangingPunct="1">
              <a:spcBef>
                <a:spcPct val="0"/>
              </a:spcBef>
              <a:spcAft>
                <a:spcPct val="0"/>
              </a:spcAft>
              <a:buFont typeface="Arial" panose="020B0604020202020204" pitchFamily="34" charset="0"/>
              <a:buChar char="•"/>
            </a:pPr>
            <a:endParaRPr lang="de-DE" altLang="de-DE" sz="2000" dirty="0">
              <a:solidFill>
                <a:srgbClr val="FFFFFF"/>
              </a:solidFill>
            </a:endParaRPr>
          </a:p>
          <a:p>
            <a:pPr marL="457200" indent="-457200" eaLnBrk="1" fontAlgn="base" hangingPunct="1">
              <a:spcBef>
                <a:spcPct val="0"/>
              </a:spcBef>
              <a:spcAft>
                <a:spcPct val="0"/>
              </a:spcAft>
              <a:buFont typeface="Arial" panose="020B0604020202020204" pitchFamily="34" charset="0"/>
              <a:buChar char="•"/>
            </a:pPr>
            <a:r>
              <a:rPr lang="de-DE" altLang="de-DE" sz="2000" dirty="0" smtClean="0">
                <a:solidFill>
                  <a:srgbClr val="FFFFFF"/>
                </a:solidFill>
              </a:rPr>
              <a:t>Innocent </a:t>
            </a:r>
            <a:r>
              <a:rPr lang="de-DE" altLang="de-DE" sz="2000" dirty="0" err="1">
                <a:solidFill>
                  <a:srgbClr val="FFFFFF"/>
                </a:solidFill>
              </a:rPr>
              <a:t>bystander</a:t>
            </a:r>
            <a:r>
              <a:rPr lang="de-DE" altLang="de-DE" sz="2000" dirty="0">
                <a:solidFill>
                  <a:srgbClr val="FFFFFF"/>
                </a:solidFill>
              </a:rPr>
              <a:t> </a:t>
            </a:r>
            <a:r>
              <a:rPr lang="de-DE" altLang="de-DE" sz="2000" dirty="0" err="1">
                <a:solidFill>
                  <a:srgbClr val="FFFFFF"/>
                </a:solidFill>
              </a:rPr>
              <a:t>cells</a:t>
            </a:r>
            <a:endParaRPr lang="de-DE" altLang="de-DE" sz="2000" dirty="0">
              <a:solidFill>
                <a:srgbClr val="FFFFFF"/>
              </a:solidFill>
            </a:endParaRPr>
          </a:p>
          <a:p>
            <a:pPr marL="457200" indent="-457200" eaLnBrk="1" fontAlgn="base" hangingPunct="1">
              <a:spcBef>
                <a:spcPct val="0"/>
              </a:spcBef>
              <a:spcAft>
                <a:spcPct val="0"/>
              </a:spcAft>
              <a:buFont typeface="Arial" panose="020B0604020202020204" pitchFamily="34" charset="0"/>
              <a:buChar char="•"/>
            </a:pPr>
            <a:endParaRPr lang="de-DE" altLang="de-DE" sz="2000" dirty="0">
              <a:solidFill>
                <a:srgbClr val="FFFFFF"/>
              </a:solidFill>
            </a:endParaRPr>
          </a:p>
          <a:p>
            <a:pPr marL="457200" indent="-457200" eaLnBrk="1" fontAlgn="base" hangingPunct="1">
              <a:spcBef>
                <a:spcPct val="0"/>
              </a:spcBef>
              <a:spcAft>
                <a:spcPct val="0"/>
              </a:spcAft>
              <a:buFont typeface="Arial" panose="020B0604020202020204" pitchFamily="34" charset="0"/>
              <a:buChar char="•"/>
            </a:pPr>
            <a:r>
              <a:rPr lang="de-DE" altLang="de-DE" sz="2000" dirty="0" err="1">
                <a:solidFill>
                  <a:srgbClr val="FFFFFF"/>
                </a:solidFill>
              </a:rPr>
              <a:t>Accessory</a:t>
            </a:r>
            <a:r>
              <a:rPr lang="de-DE" altLang="de-DE" sz="2000" dirty="0">
                <a:solidFill>
                  <a:srgbClr val="FFFFFF"/>
                </a:solidFill>
              </a:rPr>
              <a:t> </a:t>
            </a:r>
            <a:r>
              <a:rPr lang="de-DE" altLang="de-DE" sz="2000" dirty="0" err="1">
                <a:solidFill>
                  <a:srgbClr val="FFFFFF"/>
                </a:solidFill>
              </a:rPr>
              <a:t>cells</a:t>
            </a:r>
            <a:endParaRPr lang="de-DE" altLang="de-DE" sz="2000" dirty="0">
              <a:solidFill>
                <a:srgbClr val="FFFFFF"/>
              </a:solidFill>
            </a:endParaRPr>
          </a:p>
          <a:p>
            <a:pPr marL="457200" indent="-457200" eaLnBrk="1" fontAlgn="base" hangingPunct="1">
              <a:spcBef>
                <a:spcPct val="0"/>
              </a:spcBef>
              <a:spcAft>
                <a:spcPct val="0"/>
              </a:spcAft>
              <a:buFont typeface="Arial" panose="020B0604020202020204" pitchFamily="34" charset="0"/>
              <a:buChar char="•"/>
            </a:pPr>
            <a:endParaRPr lang="de-DE" altLang="de-DE" sz="2000" dirty="0">
              <a:solidFill>
                <a:srgbClr val="FFFFFF"/>
              </a:solidFill>
            </a:endParaRPr>
          </a:p>
          <a:p>
            <a:pPr marL="457200" indent="-457200" eaLnBrk="1" fontAlgn="base" hangingPunct="1">
              <a:spcBef>
                <a:spcPct val="0"/>
              </a:spcBef>
              <a:spcAft>
                <a:spcPct val="0"/>
              </a:spcAft>
              <a:buFont typeface="Arial" panose="020B0604020202020204" pitchFamily="34" charset="0"/>
              <a:buChar char="•"/>
            </a:pPr>
            <a:r>
              <a:rPr lang="de-DE" altLang="de-DE" sz="2000" dirty="0">
                <a:solidFill>
                  <a:srgbClr val="FFFFFF"/>
                </a:solidFill>
              </a:rPr>
              <a:t>Antigen-</a:t>
            </a:r>
            <a:r>
              <a:rPr lang="de-DE" altLang="de-DE" sz="2000" dirty="0" err="1">
                <a:solidFill>
                  <a:srgbClr val="FFFFFF"/>
                </a:solidFill>
              </a:rPr>
              <a:t>presenting</a:t>
            </a:r>
            <a:r>
              <a:rPr lang="de-DE" altLang="de-DE" sz="2000" dirty="0">
                <a:solidFill>
                  <a:srgbClr val="FFFFFF"/>
                </a:solidFill>
              </a:rPr>
              <a:t> </a:t>
            </a:r>
            <a:r>
              <a:rPr lang="de-DE" altLang="de-DE" sz="2000" dirty="0" err="1">
                <a:solidFill>
                  <a:srgbClr val="FFFFFF"/>
                </a:solidFill>
              </a:rPr>
              <a:t>cells</a:t>
            </a:r>
            <a:endParaRPr lang="de-DE" altLang="de-DE" sz="2000" dirty="0">
              <a:solidFill>
                <a:srgbClr val="FFFFFF"/>
              </a:solidFill>
            </a:endParaRPr>
          </a:p>
          <a:p>
            <a:pPr eaLnBrk="1" fontAlgn="base" hangingPunct="1">
              <a:spcBef>
                <a:spcPct val="0"/>
              </a:spcBef>
              <a:spcAft>
                <a:spcPct val="0"/>
              </a:spcAft>
            </a:pPr>
            <a:endParaRPr lang="de-DE" altLang="de-DE" sz="2800" dirty="0">
              <a:solidFill>
                <a:srgbClr val="FFFFFF"/>
              </a:solidFill>
            </a:endParaRPr>
          </a:p>
        </p:txBody>
      </p:sp>
      <p:sp>
        <p:nvSpPr>
          <p:cNvPr id="5" name="Textfeld 4"/>
          <p:cNvSpPr txBox="1"/>
          <p:nvPr/>
        </p:nvSpPr>
        <p:spPr>
          <a:xfrm>
            <a:off x="2699792" y="836712"/>
            <a:ext cx="3264035" cy="523220"/>
          </a:xfrm>
          <a:prstGeom prst="rect">
            <a:avLst/>
          </a:prstGeom>
          <a:noFill/>
        </p:spPr>
        <p:txBody>
          <a:bodyPr wrap="none" rtlCol="0">
            <a:spAutoFit/>
          </a:bodyPr>
          <a:lstStyle/>
          <a:p>
            <a:pPr fontAlgn="base">
              <a:spcBef>
                <a:spcPct val="0"/>
              </a:spcBef>
              <a:spcAft>
                <a:spcPct val="0"/>
              </a:spcAft>
            </a:pPr>
            <a:r>
              <a:rPr lang="de-DE" sz="2800" dirty="0" err="1">
                <a:solidFill>
                  <a:srgbClr val="FFCC66"/>
                </a:solidFill>
              </a:rPr>
              <a:t>Macrophages</a:t>
            </a:r>
            <a:r>
              <a:rPr lang="de-DE" sz="2800" dirty="0">
                <a:solidFill>
                  <a:srgbClr val="FFCC66"/>
                </a:solidFill>
              </a:rPr>
              <a:t> &amp; Co</a:t>
            </a:r>
            <a:endParaRPr lang="de-DE" sz="2800" dirty="0">
              <a:solidFill>
                <a:srgbClr val="FFCC66"/>
              </a:solidFill>
            </a:endParaRPr>
          </a:p>
        </p:txBody>
      </p:sp>
    </p:spTree>
    <p:extLst>
      <p:ext uri="{BB962C8B-B14F-4D97-AF65-F5344CB8AC3E}">
        <p14:creationId xmlns:p14="http://schemas.microsoft.com/office/powerpoint/2010/main" val="1227477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el 1"/>
          <p:cNvSpPr>
            <a:spLocks noGrp="1"/>
          </p:cNvSpPr>
          <p:nvPr>
            <p:ph type="title"/>
          </p:nvPr>
        </p:nvSpPr>
        <p:spPr/>
        <p:txBody>
          <a:bodyPr/>
          <a:lstStyle/>
          <a:p>
            <a:endParaRPr lang="de-DE" altLang="de-DE" smtClean="0"/>
          </a:p>
        </p:txBody>
      </p:sp>
      <p:sp>
        <p:nvSpPr>
          <p:cNvPr id="72707" name="Inhaltsplatzhalter 2"/>
          <p:cNvSpPr>
            <a:spLocks noGrp="1"/>
          </p:cNvSpPr>
          <p:nvPr>
            <p:ph idx="1"/>
          </p:nvPr>
        </p:nvSpPr>
        <p:spPr/>
        <p:txBody>
          <a:bodyPr/>
          <a:lstStyle/>
          <a:p>
            <a:endParaRPr lang="de-DE" altLang="de-DE" smtClean="0"/>
          </a:p>
        </p:txBody>
      </p:sp>
      <p:pic>
        <p:nvPicPr>
          <p:cNvPr id="727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5025" y="0"/>
            <a:ext cx="280416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476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el 1"/>
          <p:cNvSpPr>
            <a:spLocks noGrp="1"/>
          </p:cNvSpPr>
          <p:nvPr>
            <p:ph type="title"/>
          </p:nvPr>
        </p:nvSpPr>
        <p:spPr/>
        <p:txBody>
          <a:bodyPr/>
          <a:lstStyle/>
          <a:p>
            <a:endParaRPr lang="de-DE" altLang="de-DE" smtClean="0"/>
          </a:p>
        </p:txBody>
      </p:sp>
      <p:sp>
        <p:nvSpPr>
          <p:cNvPr id="73731" name="Inhaltsplatzhalter 2"/>
          <p:cNvSpPr>
            <a:spLocks noGrp="1"/>
          </p:cNvSpPr>
          <p:nvPr>
            <p:ph idx="1"/>
          </p:nvPr>
        </p:nvSpPr>
        <p:spPr/>
        <p:txBody>
          <a:bodyPr/>
          <a:lstStyle/>
          <a:p>
            <a:endParaRPr lang="de-DE" altLang="de-DE" smtClean="0"/>
          </a:p>
        </p:txBody>
      </p:sp>
      <p:pic>
        <p:nvPicPr>
          <p:cNvPr id="737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2176" y="-1179512"/>
            <a:ext cx="23396575" cy="858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9152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Users\Peters\Eigene Texte-C\Scan\Aschoff-1960-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825" y="115888"/>
            <a:ext cx="4349750" cy="667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C:\Users\Peters\Eigene Texte-C\Scan\Aschoff-1960-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324100"/>
            <a:ext cx="570071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feld 1"/>
          <p:cNvSpPr txBox="1">
            <a:spLocks noChangeArrowheads="1"/>
          </p:cNvSpPr>
          <p:nvPr/>
        </p:nvSpPr>
        <p:spPr bwMode="auto">
          <a:xfrm>
            <a:off x="5148263" y="620713"/>
            <a:ext cx="3338512"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0"/>
              </a:spcBef>
              <a:spcAft>
                <a:spcPct val="0"/>
              </a:spcAft>
            </a:pPr>
            <a:r>
              <a:rPr lang="de-DE">
                <a:solidFill>
                  <a:srgbClr val="FFCC66"/>
                </a:solidFill>
              </a:rPr>
              <a:t>1913</a:t>
            </a:r>
          </a:p>
          <a:p>
            <a:pPr eaLnBrk="1" fontAlgn="base" hangingPunct="1">
              <a:spcBef>
                <a:spcPct val="0"/>
              </a:spcBef>
              <a:spcAft>
                <a:spcPct val="0"/>
              </a:spcAft>
            </a:pPr>
            <a:r>
              <a:rPr lang="de-DE">
                <a:solidFill>
                  <a:srgbClr val="FFCC66"/>
                </a:solidFill>
              </a:rPr>
              <a:t>„Modern term of the </a:t>
            </a:r>
          </a:p>
          <a:p>
            <a:pPr eaLnBrk="1" fontAlgn="base" hangingPunct="1">
              <a:spcBef>
                <a:spcPct val="0"/>
              </a:spcBef>
              <a:spcAft>
                <a:spcPct val="0"/>
              </a:spcAft>
            </a:pPr>
            <a:r>
              <a:rPr lang="de-DE">
                <a:solidFill>
                  <a:srgbClr val="FFCC66"/>
                </a:solidFill>
              </a:rPr>
              <a:t>reticuloendothelial system</a:t>
            </a:r>
          </a:p>
          <a:p>
            <a:pPr eaLnBrk="1" fontAlgn="base" hangingPunct="1">
              <a:spcBef>
                <a:spcPct val="0"/>
              </a:spcBef>
              <a:spcAft>
                <a:spcPct val="0"/>
              </a:spcAft>
            </a:pPr>
            <a:r>
              <a:rPr lang="de-DE">
                <a:solidFill>
                  <a:srgbClr val="FFCC66"/>
                </a:solidFill>
              </a:rPr>
              <a:t>established by L. ASCHOFF“ </a:t>
            </a:r>
          </a:p>
          <a:p>
            <a:pPr eaLnBrk="1" fontAlgn="base" hangingPunct="1">
              <a:spcBef>
                <a:spcPct val="0"/>
              </a:spcBef>
              <a:spcAft>
                <a:spcPct val="0"/>
              </a:spcAft>
            </a:pPr>
            <a:endParaRPr lang="de-DE">
              <a:solidFill>
                <a:srgbClr val="FFCC66"/>
              </a:solidFill>
            </a:endParaRPr>
          </a:p>
        </p:txBody>
      </p:sp>
    </p:spTree>
    <p:extLst>
      <p:ext uri="{BB962C8B-B14F-4D97-AF65-F5344CB8AC3E}">
        <p14:creationId xmlns:p14="http://schemas.microsoft.com/office/powerpoint/2010/main" val="2625869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Picture 2" descr="C:\Users\Peters\Eigene PowerPoint-C\DC-Therapie\Sammler Therapie Einzelfolien\Tonsille(interdigitierende D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622" y="494018"/>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Textfeld 4"/>
          <p:cNvSpPr txBox="1">
            <a:spLocks noChangeArrowheads="1"/>
          </p:cNvSpPr>
          <p:nvPr/>
        </p:nvSpPr>
        <p:spPr bwMode="auto">
          <a:xfrm>
            <a:off x="899592" y="309247"/>
            <a:ext cx="7200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pPr>
            <a:r>
              <a:rPr lang="de-DE" sz="2000" dirty="0">
                <a:solidFill>
                  <a:srgbClr val="FFC000"/>
                </a:solidFill>
              </a:rPr>
              <a:t>Human </a:t>
            </a:r>
            <a:r>
              <a:rPr lang="de-DE" sz="2000" dirty="0" err="1">
                <a:solidFill>
                  <a:srgbClr val="FFC000"/>
                </a:solidFill>
              </a:rPr>
              <a:t>Tonsil</a:t>
            </a:r>
            <a:r>
              <a:rPr lang="de-DE" sz="2000" dirty="0">
                <a:solidFill>
                  <a:srgbClr val="FFC000"/>
                </a:solidFill>
              </a:rPr>
              <a:t>: </a:t>
            </a:r>
            <a:r>
              <a:rPr lang="de-DE" sz="2000" dirty="0" err="1">
                <a:solidFill>
                  <a:srgbClr val="FFC000"/>
                </a:solidFill>
              </a:rPr>
              <a:t>Interdigitating</a:t>
            </a:r>
            <a:r>
              <a:rPr lang="de-DE" sz="2000" dirty="0">
                <a:solidFill>
                  <a:srgbClr val="FFC000"/>
                </a:solidFill>
              </a:rPr>
              <a:t> </a:t>
            </a:r>
            <a:r>
              <a:rPr lang="de-DE" sz="2000" dirty="0" err="1">
                <a:solidFill>
                  <a:srgbClr val="FFC000"/>
                </a:solidFill>
              </a:rPr>
              <a:t>Reticulum</a:t>
            </a:r>
            <a:r>
              <a:rPr lang="de-DE" sz="2000" dirty="0">
                <a:solidFill>
                  <a:srgbClr val="FFC000"/>
                </a:solidFill>
              </a:rPr>
              <a:t> Cells</a:t>
            </a:r>
          </a:p>
        </p:txBody>
      </p:sp>
    </p:spTree>
    <p:extLst>
      <p:ext uri="{BB962C8B-B14F-4D97-AF65-F5344CB8AC3E}">
        <p14:creationId xmlns:p14="http://schemas.microsoft.com/office/powerpoint/2010/main" val="545212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feld 1"/>
          <p:cNvSpPr txBox="1">
            <a:spLocks noChangeArrowheads="1"/>
          </p:cNvSpPr>
          <p:nvPr/>
        </p:nvSpPr>
        <p:spPr bwMode="auto">
          <a:xfrm>
            <a:off x="1692275" y="1773238"/>
            <a:ext cx="57324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lnSpc>
                <a:spcPct val="150000"/>
              </a:lnSpc>
              <a:spcBef>
                <a:spcPct val="0"/>
              </a:spcBef>
              <a:spcAft>
                <a:spcPct val="0"/>
              </a:spcAft>
            </a:pPr>
            <a:r>
              <a:rPr lang="de-DE" dirty="0" err="1">
                <a:solidFill>
                  <a:srgbClr val="FFFFFF"/>
                </a:solidFill>
              </a:rPr>
              <a:t>Aschoff‘s</a:t>
            </a:r>
            <a:r>
              <a:rPr lang="de-DE" dirty="0">
                <a:solidFill>
                  <a:srgbClr val="FFFFFF"/>
                </a:solidFill>
              </a:rPr>
              <a:t> </a:t>
            </a:r>
            <a:r>
              <a:rPr lang="de-DE" dirty="0" err="1">
                <a:solidFill>
                  <a:srgbClr val="FFFFFF"/>
                </a:solidFill>
              </a:rPr>
              <a:t>definition</a:t>
            </a:r>
            <a:r>
              <a:rPr lang="de-DE" dirty="0">
                <a:solidFill>
                  <a:srgbClr val="FFFFFF"/>
                </a:solidFill>
              </a:rPr>
              <a:t> was not </a:t>
            </a:r>
            <a:r>
              <a:rPr lang="de-DE" dirty="0" err="1">
                <a:solidFill>
                  <a:srgbClr val="FFFFFF"/>
                </a:solidFill>
              </a:rPr>
              <a:t>only</a:t>
            </a:r>
            <a:r>
              <a:rPr lang="de-DE" dirty="0">
                <a:solidFill>
                  <a:srgbClr val="FFFFFF"/>
                </a:solidFill>
              </a:rPr>
              <a:t> </a:t>
            </a:r>
            <a:r>
              <a:rPr lang="de-DE" dirty="0" err="1">
                <a:solidFill>
                  <a:srgbClr val="FFFFFF"/>
                </a:solidFill>
              </a:rPr>
              <a:t>based</a:t>
            </a:r>
            <a:r>
              <a:rPr lang="de-DE" dirty="0">
                <a:solidFill>
                  <a:srgbClr val="FFFFFF"/>
                </a:solidFill>
              </a:rPr>
              <a:t> on </a:t>
            </a:r>
            <a:r>
              <a:rPr lang="de-DE" dirty="0" err="1">
                <a:solidFill>
                  <a:srgbClr val="FFFFFF"/>
                </a:solidFill>
              </a:rPr>
              <a:t>morphology</a:t>
            </a:r>
            <a:endParaRPr lang="de-DE" dirty="0">
              <a:solidFill>
                <a:srgbClr val="FFFFFF"/>
              </a:solidFill>
            </a:endParaRPr>
          </a:p>
          <a:p>
            <a:pPr algn="ctr" eaLnBrk="1" fontAlgn="base" hangingPunct="1">
              <a:lnSpc>
                <a:spcPct val="150000"/>
              </a:lnSpc>
              <a:spcBef>
                <a:spcPct val="0"/>
              </a:spcBef>
              <a:spcAft>
                <a:spcPct val="0"/>
              </a:spcAft>
            </a:pPr>
            <a:r>
              <a:rPr lang="de-DE" dirty="0">
                <a:solidFill>
                  <a:srgbClr val="FFFFFF"/>
                </a:solidFill>
              </a:rPr>
              <a:t>But </a:t>
            </a:r>
            <a:r>
              <a:rPr lang="de-DE" dirty="0" err="1">
                <a:solidFill>
                  <a:srgbClr val="FFFFFF"/>
                </a:solidFill>
              </a:rPr>
              <a:t>rather</a:t>
            </a:r>
            <a:r>
              <a:rPr lang="de-DE" dirty="0">
                <a:solidFill>
                  <a:srgbClr val="FFFFFF"/>
                </a:solidFill>
              </a:rPr>
              <a:t> </a:t>
            </a:r>
            <a:r>
              <a:rPr lang="de-DE" dirty="0" err="1">
                <a:solidFill>
                  <a:srgbClr val="FFFFFF"/>
                </a:solidFill>
              </a:rPr>
              <a:t>already</a:t>
            </a:r>
            <a:r>
              <a:rPr lang="de-DE" dirty="0">
                <a:solidFill>
                  <a:srgbClr val="FFFFFF"/>
                </a:solidFill>
              </a:rPr>
              <a:t> </a:t>
            </a:r>
            <a:r>
              <a:rPr lang="de-DE" dirty="0" err="1">
                <a:solidFill>
                  <a:srgbClr val="FFFFFF"/>
                </a:solidFill>
              </a:rPr>
              <a:t>based</a:t>
            </a:r>
            <a:r>
              <a:rPr lang="de-DE" dirty="0">
                <a:solidFill>
                  <a:srgbClr val="FFFFFF"/>
                </a:solidFill>
              </a:rPr>
              <a:t> on a </a:t>
            </a:r>
            <a:r>
              <a:rPr lang="de-DE" dirty="0" err="1">
                <a:solidFill>
                  <a:srgbClr val="FFFFFF"/>
                </a:solidFill>
              </a:rPr>
              <a:t>function</a:t>
            </a:r>
            <a:r>
              <a:rPr lang="de-DE" dirty="0">
                <a:solidFill>
                  <a:srgbClr val="FFFFFF"/>
                </a:solidFill>
              </a:rPr>
              <a:t>:</a:t>
            </a:r>
          </a:p>
          <a:p>
            <a:pPr algn="ctr" eaLnBrk="1" fontAlgn="base" hangingPunct="1">
              <a:spcBef>
                <a:spcPct val="0"/>
              </a:spcBef>
              <a:spcAft>
                <a:spcPct val="0"/>
              </a:spcAft>
            </a:pPr>
            <a:endParaRPr lang="de-DE" dirty="0">
              <a:solidFill>
                <a:srgbClr val="FFFFFF"/>
              </a:solidFill>
            </a:endParaRPr>
          </a:p>
          <a:p>
            <a:pPr algn="ctr" eaLnBrk="1" fontAlgn="base" hangingPunct="1">
              <a:spcBef>
                <a:spcPct val="0"/>
              </a:spcBef>
              <a:spcAft>
                <a:spcPct val="0"/>
              </a:spcAft>
            </a:pPr>
            <a:endParaRPr lang="de-DE" dirty="0">
              <a:solidFill>
                <a:srgbClr val="FFFFFF"/>
              </a:solidFill>
            </a:endParaRPr>
          </a:p>
          <a:p>
            <a:pPr algn="ctr" eaLnBrk="1" fontAlgn="base" hangingPunct="1">
              <a:spcBef>
                <a:spcPct val="0"/>
              </a:spcBef>
              <a:spcAft>
                <a:spcPct val="0"/>
              </a:spcAft>
            </a:pPr>
            <a:r>
              <a:rPr lang="de-DE" dirty="0">
                <a:solidFill>
                  <a:srgbClr val="FFFFFF"/>
                </a:solidFill>
              </a:rPr>
              <a:t>Ingestion </a:t>
            </a:r>
            <a:r>
              <a:rPr lang="de-DE" dirty="0" err="1">
                <a:solidFill>
                  <a:srgbClr val="FFFFFF"/>
                </a:solidFill>
              </a:rPr>
              <a:t>of</a:t>
            </a:r>
            <a:r>
              <a:rPr lang="de-DE" dirty="0">
                <a:solidFill>
                  <a:srgbClr val="FFFFFF"/>
                </a:solidFill>
              </a:rPr>
              <a:t> </a:t>
            </a:r>
            <a:r>
              <a:rPr lang="de-DE" dirty="0" err="1">
                <a:solidFill>
                  <a:srgbClr val="FFFFFF"/>
                </a:solidFill>
              </a:rPr>
              <a:t>ink</a:t>
            </a:r>
            <a:endParaRPr lang="de-DE" dirty="0">
              <a:solidFill>
                <a:srgbClr val="FFFFFF"/>
              </a:solidFill>
            </a:endParaRPr>
          </a:p>
        </p:txBody>
      </p:sp>
    </p:spTree>
    <p:extLst>
      <p:ext uri="{BB962C8B-B14F-4D97-AF65-F5344CB8AC3E}">
        <p14:creationId xmlns:p14="http://schemas.microsoft.com/office/powerpoint/2010/main" val="40550003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hteck 1"/>
          <p:cNvSpPr>
            <a:spLocks noChangeArrowheads="1"/>
          </p:cNvSpPr>
          <p:nvPr/>
        </p:nvSpPr>
        <p:spPr bwMode="auto">
          <a:xfrm>
            <a:off x="215900" y="149225"/>
            <a:ext cx="8928100"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de-DE" sz="2000" b="1" dirty="0" err="1">
                <a:solidFill>
                  <a:srgbClr val="FFCC66"/>
                </a:solidFill>
              </a:rPr>
              <a:t>Retikulohistiozytäres</a:t>
            </a:r>
            <a:r>
              <a:rPr lang="de-DE" sz="2000" b="1" dirty="0">
                <a:solidFill>
                  <a:srgbClr val="FFCC66"/>
                </a:solidFill>
              </a:rPr>
              <a:t> System</a:t>
            </a:r>
          </a:p>
          <a:p>
            <a:pPr algn="ctr" fontAlgn="base">
              <a:spcBef>
                <a:spcPct val="0"/>
              </a:spcBef>
              <a:spcAft>
                <a:spcPct val="0"/>
              </a:spcAft>
            </a:pPr>
            <a:r>
              <a:rPr lang="de-DE" sz="1200" dirty="0">
                <a:solidFill>
                  <a:srgbClr val="FFCC66"/>
                </a:solidFill>
              </a:rPr>
              <a:t>aus Wikipedia, der freien Enzyklopädie</a:t>
            </a:r>
          </a:p>
          <a:p>
            <a:pPr fontAlgn="base">
              <a:spcBef>
                <a:spcPct val="0"/>
              </a:spcBef>
              <a:spcAft>
                <a:spcPct val="0"/>
              </a:spcAft>
            </a:pPr>
            <a:endParaRPr lang="de-DE" sz="1400" dirty="0">
              <a:solidFill>
                <a:srgbClr val="FFC000"/>
              </a:solidFill>
            </a:endParaRPr>
          </a:p>
          <a:p>
            <a:pPr fontAlgn="base">
              <a:spcBef>
                <a:spcPct val="0"/>
              </a:spcBef>
              <a:spcAft>
                <a:spcPct val="0"/>
              </a:spcAft>
            </a:pPr>
            <a:r>
              <a:rPr lang="de-DE" sz="1400" dirty="0">
                <a:solidFill>
                  <a:srgbClr val="FFFFFF"/>
                </a:solidFill>
              </a:rPr>
              <a:t>Das </a:t>
            </a:r>
            <a:r>
              <a:rPr lang="de-DE" sz="1400" b="1" dirty="0" err="1">
                <a:solidFill>
                  <a:srgbClr val="FFFFFF"/>
                </a:solidFill>
              </a:rPr>
              <a:t>Retikulohistiozytäre</a:t>
            </a:r>
            <a:r>
              <a:rPr lang="de-DE" sz="1400" b="1" dirty="0">
                <a:solidFill>
                  <a:srgbClr val="FFFFFF"/>
                </a:solidFill>
              </a:rPr>
              <a:t> System</a:t>
            </a:r>
            <a:r>
              <a:rPr lang="de-DE" sz="1400" dirty="0">
                <a:solidFill>
                  <a:srgbClr val="FFFFFF"/>
                </a:solidFill>
              </a:rPr>
              <a:t> (RHS), früher auch </a:t>
            </a:r>
            <a:r>
              <a:rPr lang="de-DE" sz="1400" b="1" dirty="0">
                <a:solidFill>
                  <a:srgbClr val="FFFFFF"/>
                </a:solidFill>
              </a:rPr>
              <a:t>Retikuloendotheliales System</a:t>
            </a:r>
            <a:r>
              <a:rPr lang="de-DE" sz="1400" dirty="0">
                <a:solidFill>
                  <a:srgbClr val="FFFFFF"/>
                </a:solidFill>
              </a:rPr>
              <a:t> (RES), ist die Gesamtheit aller </a:t>
            </a:r>
            <a:r>
              <a:rPr lang="de-DE" sz="1400" dirty="0">
                <a:solidFill>
                  <a:srgbClr val="FFCC00"/>
                </a:solidFill>
              </a:rPr>
              <a:t>Zellen </a:t>
            </a:r>
            <a:r>
              <a:rPr lang="de-DE" sz="1400" dirty="0">
                <a:solidFill>
                  <a:srgbClr val="FFFFFF"/>
                </a:solidFill>
              </a:rPr>
              <a:t>des retikulären Bindegewebes, einschließlich derer, die zu </a:t>
            </a:r>
            <a:r>
              <a:rPr lang="de-DE" sz="1400" dirty="0">
                <a:solidFill>
                  <a:srgbClr val="FFCC00"/>
                </a:solidFill>
              </a:rPr>
              <a:t>Phagozytose </a:t>
            </a:r>
            <a:r>
              <a:rPr lang="de-DE" sz="1400" dirty="0">
                <a:solidFill>
                  <a:srgbClr val="FFFFFF"/>
                </a:solidFill>
              </a:rPr>
              <a:t>und Speicherung von Stoffen oder Partikeln befähigt sind (RHS-Zellen). Diese dienen als Teil des Immunsystems der Abwehr und Beseitigung von Abfall- und Fremdpartikeln sowie Krankheitserregern. Als </a:t>
            </a:r>
            <a:r>
              <a:rPr lang="de-DE" sz="1400" dirty="0">
                <a:solidFill>
                  <a:srgbClr val="FFCC00"/>
                </a:solidFill>
              </a:rPr>
              <a:t>antigenpräsentierende Zellen </a:t>
            </a:r>
            <a:r>
              <a:rPr lang="de-DE" sz="1400" dirty="0">
                <a:solidFill>
                  <a:srgbClr val="FFFFFF"/>
                </a:solidFill>
              </a:rPr>
              <a:t>übernehmen diese Zellen auch Funktionen in der spezifischen Abwehr.</a:t>
            </a:r>
          </a:p>
          <a:p>
            <a:pPr fontAlgn="base">
              <a:spcBef>
                <a:spcPct val="0"/>
              </a:spcBef>
              <a:spcAft>
                <a:spcPct val="0"/>
              </a:spcAft>
            </a:pPr>
            <a:r>
              <a:rPr lang="de-DE" sz="1400" dirty="0">
                <a:solidFill>
                  <a:srgbClr val="FFFFFF"/>
                </a:solidFill>
              </a:rPr>
              <a:t>Das RHS besteht aus den </a:t>
            </a:r>
            <a:r>
              <a:rPr lang="de-DE" sz="1400" dirty="0" err="1">
                <a:solidFill>
                  <a:srgbClr val="FFCC00"/>
                </a:solidFill>
              </a:rPr>
              <a:t>Retikulumzellen</a:t>
            </a:r>
            <a:r>
              <a:rPr lang="de-DE" sz="1400" dirty="0">
                <a:solidFill>
                  <a:srgbClr val="FFCC00"/>
                </a:solidFill>
              </a:rPr>
              <a:t>, </a:t>
            </a:r>
            <a:r>
              <a:rPr lang="de-DE" sz="1400" dirty="0" err="1">
                <a:solidFill>
                  <a:srgbClr val="FFCC00"/>
                </a:solidFill>
              </a:rPr>
              <a:t>Fibrozyten</a:t>
            </a:r>
            <a:r>
              <a:rPr lang="de-DE" sz="1400" dirty="0">
                <a:solidFill>
                  <a:srgbClr val="FFCC00"/>
                </a:solidFill>
              </a:rPr>
              <a:t>, Endothelzellen </a:t>
            </a:r>
            <a:r>
              <a:rPr lang="de-DE" sz="1400" dirty="0">
                <a:solidFill>
                  <a:srgbClr val="FFFFFF"/>
                </a:solidFill>
              </a:rPr>
              <a:t>sowie den </a:t>
            </a:r>
            <a:r>
              <a:rPr lang="de-DE" sz="1400" dirty="0" err="1">
                <a:solidFill>
                  <a:srgbClr val="FFCC00"/>
                </a:solidFill>
              </a:rPr>
              <a:t>Histiozyten</a:t>
            </a:r>
            <a:r>
              <a:rPr lang="de-DE" sz="1400" dirty="0">
                <a:solidFill>
                  <a:srgbClr val="FFFFFF"/>
                </a:solidFill>
              </a:rPr>
              <a:t>. Diese sind in das retikuläre Bindegewebe </a:t>
            </a:r>
            <a:r>
              <a:rPr lang="de-DE" sz="1400" dirty="0">
                <a:solidFill>
                  <a:srgbClr val="FFC000"/>
                </a:solidFill>
              </a:rPr>
              <a:t>eingewanderte</a:t>
            </a:r>
            <a:r>
              <a:rPr lang="de-DE" sz="1400" dirty="0">
                <a:solidFill>
                  <a:srgbClr val="FFFFFF"/>
                </a:solidFill>
              </a:rPr>
              <a:t> und dort umherwandernde </a:t>
            </a:r>
            <a:r>
              <a:rPr lang="de-DE" sz="1400" dirty="0">
                <a:solidFill>
                  <a:srgbClr val="FFCC00"/>
                </a:solidFill>
              </a:rPr>
              <a:t>Makrophagen</a:t>
            </a:r>
            <a:r>
              <a:rPr lang="de-DE" sz="1400" dirty="0">
                <a:solidFill>
                  <a:srgbClr val="FFFFFF"/>
                </a:solidFill>
              </a:rPr>
              <a:t>.</a:t>
            </a:r>
          </a:p>
          <a:p>
            <a:pPr fontAlgn="base">
              <a:spcBef>
                <a:spcPct val="0"/>
              </a:spcBef>
              <a:spcAft>
                <a:spcPct val="0"/>
              </a:spcAft>
            </a:pPr>
            <a:endParaRPr lang="de-DE" sz="1400" dirty="0">
              <a:solidFill>
                <a:srgbClr val="FFFFFF"/>
              </a:solidFill>
            </a:endParaRPr>
          </a:p>
          <a:p>
            <a:pPr fontAlgn="base">
              <a:spcBef>
                <a:spcPct val="0"/>
              </a:spcBef>
              <a:spcAft>
                <a:spcPct val="0"/>
              </a:spcAft>
            </a:pPr>
            <a:r>
              <a:rPr lang="de-DE" sz="1600" dirty="0">
                <a:solidFill>
                  <a:srgbClr val="FFFFFF"/>
                </a:solidFill>
              </a:rPr>
              <a:t>Das RHS und das RES sind Systeme, in denen die </a:t>
            </a:r>
            <a:r>
              <a:rPr lang="de-DE" sz="1600" dirty="0" err="1">
                <a:solidFill>
                  <a:srgbClr val="FFFFFF"/>
                </a:solidFill>
              </a:rPr>
              <a:t>phagozytierenden</a:t>
            </a:r>
            <a:r>
              <a:rPr lang="de-DE" sz="1600" dirty="0">
                <a:solidFill>
                  <a:srgbClr val="FFFFFF"/>
                </a:solidFill>
              </a:rPr>
              <a:t> Zellen des Organismus </a:t>
            </a:r>
            <a:r>
              <a:rPr lang="de-DE" sz="1600" dirty="0" err="1">
                <a:solidFill>
                  <a:srgbClr val="FFFFFF"/>
                </a:solidFill>
              </a:rPr>
              <a:t>zusammengefasst</a:t>
            </a:r>
            <a:r>
              <a:rPr lang="de-DE" sz="1600" dirty="0">
                <a:solidFill>
                  <a:srgbClr val="FFFFFF"/>
                </a:solidFill>
              </a:rPr>
              <a:t> werden, die zur zellulären Immunabwehr gehören. </a:t>
            </a:r>
          </a:p>
          <a:p>
            <a:pPr fontAlgn="base">
              <a:spcBef>
                <a:spcPct val="0"/>
              </a:spcBef>
              <a:spcAft>
                <a:spcPct val="0"/>
              </a:spcAft>
            </a:pPr>
            <a:endParaRPr lang="de-DE" sz="1400" dirty="0">
              <a:solidFill>
                <a:srgbClr val="FFFFFF"/>
              </a:solidFill>
            </a:endParaRPr>
          </a:p>
          <a:p>
            <a:pPr fontAlgn="base">
              <a:spcBef>
                <a:spcPct val="0"/>
              </a:spcBef>
              <a:spcAft>
                <a:spcPct val="0"/>
              </a:spcAft>
            </a:pPr>
            <a:r>
              <a:rPr lang="de-DE" sz="1600" dirty="0">
                <a:solidFill>
                  <a:srgbClr val="FFFFFF"/>
                </a:solidFill>
              </a:rPr>
              <a:t>Der Begriff </a:t>
            </a:r>
            <a:r>
              <a:rPr lang="de-DE" sz="1600" i="1" dirty="0">
                <a:solidFill>
                  <a:srgbClr val="FFFFFF"/>
                </a:solidFill>
              </a:rPr>
              <a:t>RES</a:t>
            </a:r>
            <a:r>
              <a:rPr lang="de-DE" sz="1600" dirty="0">
                <a:solidFill>
                  <a:srgbClr val="FFFFFF"/>
                </a:solidFill>
              </a:rPr>
              <a:t> wurde 1924 von </a:t>
            </a:r>
            <a:r>
              <a:rPr lang="de-DE" sz="1600" dirty="0">
                <a:solidFill>
                  <a:srgbClr val="FFCC00"/>
                </a:solidFill>
              </a:rPr>
              <a:t>Ludwig Aschoff </a:t>
            </a:r>
            <a:r>
              <a:rPr lang="de-DE" sz="1600" dirty="0">
                <a:solidFill>
                  <a:srgbClr val="FFFFFF"/>
                </a:solidFill>
              </a:rPr>
              <a:t>vorgeschlagen, </a:t>
            </a:r>
            <a:r>
              <a:rPr lang="de-DE" sz="1600" i="1" dirty="0">
                <a:solidFill>
                  <a:srgbClr val="FFFFFF"/>
                </a:solidFill>
              </a:rPr>
              <a:t>RHS</a:t>
            </a:r>
            <a:r>
              <a:rPr lang="de-DE" sz="1600" dirty="0">
                <a:solidFill>
                  <a:srgbClr val="FFFFFF"/>
                </a:solidFill>
              </a:rPr>
              <a:t> von </a:t>
            </a:r>
            <a:r>
              <a:rPr lang="de-DE" sz="1600" dirty="0" err="1">
                <a:solidFill>
                  <a:srgbClr val="FFFFFF"/>
                </a:solidFill>
              </a:rPr>
              <a:t>Volterra</a:t>
            </a:r>
            <a:r>
              <a:rPr lang="de-DE" sz="1600" dirty="0">
                <a:solidFill>
                  <a:srgbClr val="FFFFFF"/>
                </a:solidFill>
              </a:rPr>
              <a:t> und später von Thomas. Das </a:t>
            </a:r>
            <a:r>
              <a:rPr lang="de-DE" sz="1600" dirty="0" err="1">
                <a:solidFill>
                  <a:srgbClr val="FFFFFF"/>
                </a:solidFill>
              </a:rPr>
              <a:t>Mononukleäre</a:t>
            </a:r>
            <a:r>
              <a:rPr lang="de-DE" sz="1600" dirty="0">
                <a:solidFill>
                  <a:srgbClr val="FFFFFF"/>
                </a:solidFill>
              </a:rPr>
              <a:t> </a:t>
            </a:r>
            <a:r>
              <a:rPr lang="de-DE" sz="1600" dirty="0" err="1">
                <a:solidFill>
                  <a:srgbClr val="FFFFFF"/>
                </a:solidFill>
              </a:rPr>
              <a:t>Phagozytensystem</a:t>
            </a:r>
            <a:r>
              <a:rPr lang="de-DE" sz="1600" dirty="0">
                <a:solidFill>
                  <a:srgbClr val="FFFFFF"/>
                </a:solidFill>
              </a:rPr>
              <a:t> (MPS) ist die jüngste Gliederung, die in den siebziger Jahren des 20. Jahrhunderts von einer Gruppe von Pathologen entworfen wurde. Jedes der Systeme setzt bestimmte Schwerpunkte und schließt bestimmte Zellen ein oder aus.  </a:t>
            </a:r>
            <a:r>
              <a:rPr lang="de-DE" sz="1600" dirty="0">
                <a:solidFill>
                  <a:srgbClr val="FFCC00"/>
                </a:solidFill>
              </a:rPr>
              <a:t>Granulozyten</a:t>
            </a:r>
            <a:r>
              <a:rPr lang="de-DE" sz="1600" dirty="0">
                <a:solidFill>
                  <a:srgbClr val="FFFFFF"/>
                </a:solidFill>
              </a:rPr>
              <a:t> werden von keinem der Systeme eingeschlossen.</a:t>
            </a:r>
          </a:p>
          <a:p>
            <a:pPr fontAlgn="base">
              <a:spcBef>
                <a:spcPct val="0"/>
              </a:spcBef>
              <a:spcAft>
                <a:spcPct val="0"/>
              </a:spcAft>
            </a:pPr>
            <a:endParaRPr lang="de-DE" sz="1600" dirty="0">
              <a:solidFill>
                <a:srgbClr val="FFFFFF"/>
              </a:solidFill>
            </a:endParaRPr>
          </a:p>
          <a:p>
            <a:pPr fontAlgn="base">
              <a:spcBef>
                <a:spcPct val="0"/>
              </a:spcBef>
              <a:spcAft>
                <a:spcPct val="0"/>
              </a:spcAft>
            </a:pPr>
            <a:r>
              <a:rPr lang="de-DE" sz="1400" b="1" dirty="0">
                <a:solidFill>
                  <a:srgbClr val="FFFFFF"/>
                </a:solidFill>
              </a:rPr>
              <a:t>Das Retikuloendotheliale System (RES) </a:t>
            </a:r>
          </a:p>
          <a:p>
            <a:pPr fontAlgn="base">
              <a:spcBef>
                <a:spcPct val="0"/>
              </a:spcBef>
              <a:spcAft>
                <a:spcPct val="0"/>
              </a:spcAft>
            </a:pPr>
            <a:r>
              <a:rPr lang="de-DE" sz="1400" dirty="0">
                <a:solidFill>
                  <a:srgbClr val="FFFFFF"/>
                </a:solidFill>
              </a:rPr>
              <a:t>Aschoff gliederte die Zellen nach steigender </a:t>
            </a:r>
            <a:r>
              <a:rPr lang="de-DE" sz="1400" dirty="0" err="1">
                <a:solidFill>
                  <a:srgbClr val="FFFFFF"/>
                </a:solidFill>
              </a:rPr>
              <a:t>phagozytotischer</a:t>
            </a:r>
            <a:r>
              <a:rPr lang="de-DE" sz="1400" dirty="0">
                <a:solidFill>
                  <a:srgbClr val="FFFFFF"/>
                </a:solidFill>
              </a:rPr>
              <a:t> Aktivität:</a:t>
            </a:r>
          </a:p>
          <a:p>
            <a:pPr lvl="1" fontAlgn="base">
              <a:spcBef>
                <a:spcPct val="0"/>
              </a:spcBef>
              <a:spcAft>
                <a:spcPct val="0"/>
              </a:spcAft>
            </a:pPr>
            <a:r>
              <a:rPr lang="de-DE" sz="1400" dirty="0">
                <a:solidFill>
                  <a:srgbClr val="FFFFFF"/>
                </a:solidFill>
              </a:rPr>
              <a:t>Endothelzellen</a:t>
            </a:r>
          </a:p>
          <a:p>
            <a:pPr lvl="1" fontAlgn="base">
              <a:spcBef>
                <a:spcPct val="0"/>
              </a:spcBef>
              <a:spcAft>
                <a:spcPct val="0"/>
              </a:spcAft>
            </a:pPr>
            <a:r>
              <a:rPr lang="de-DE" sz="1400" dirty="0" err="1">
                <a:solidFill>
                  <a:srgbClr val="FFFFFF"/>
                </a:solidFill>
              </a:rPr>
              <a:t>Fibrozyten</a:t>
            </a:r>
            <a:endParaRPr lang="de-DE" sz="1400" dirty="0">
              <a:solidFill>
                <a:srgbClr val="FFFFFF"/>
              </a:solidFill>
            </a:endParaRPr>
          </a:p>
          <a:p>
            <a:pPr lvl="1" fontAlgn="base">
              <a:spcBef>
                <a:spcPct val="0"/>
              </a:spcBef>
              <a:spcAft>
                <a:spcPct val="0"/>
              </a:spcAft>
            </a:pPr>
            <a:r>
              <a:rPr lang="de-DE" sz="1400" dirty="0">
                <a:solidFill>
                  <a:srgbClr val="FFFFFF"/>
                </a:solidFill>
              </a:rPr>
              <a:t>Retikuläre Zellen der </a:t>
            </a:r>
            <a:r>
              <a:rPr lang="de-DE" sz="1400" dirty="0">
                <a:solidFill>
                  <a:srgbClr val="FFCC00"/>
                </a:solidFill>
              </a:rPr>
              <a:t>Milz</a:t>
            </a:r>
            <a:r>
              <a:rPr lang="de-DE" sz="1400" dirty="0">
                <a:solidFill>
                  <a:srgbClr val="FFFFFF"/>
                </a:solidFill>
              </a:rPr>
              <a:t> und </a:t>
            </a:r>
            <a:r>
              <a:rPr lang="de-DE" sz="1400" dirty="0">
                <a:solidFill>
                  <a:srgbClr val="FFCC00"/>
                </a:solidFill>
              </a:rPr>
              <a:t>Lymphknoten</a:t>
            </a:r>
          </a:p>
          <a:p>
            <a:pPr lvl="1" fontAlgn="base">
              <a:spcBef>
                <a:spcPct val="0"/>
              </a:spcBef>
              <a:spcAft>
                <a:spcPct val="0"/>
              </a:spcAft>
            </a:pPr>
            <a:r>
              <a:rPr lang="de-DE" sz="1400" dirty="0">
                <a:solidFill>
                  <a:srgbClr val="FFFFFF"/>
                </a:solidFill>
              </a:rPr>
              <a:t>Retikuloendotheliale Zellen der </a:t>
            </a:r>
            <a:r>
              <a:rPr lang="de-DE" sz="1400" dirty="0">
                <a:solidFill>
                  <a:srgbClr val="FFCC00"/>
                </a:solidFill>
              </a:rPr>
              <a:t>Lymph-</a:t>
            </a:r>
            <a:r>
              <a:rPr lang="de-DE" sz="1400" dirty="0">
                <a:solidFill>
                  <a:srgbClr val="FFFFFF"/>
                </a:solidFill>
              </a:rPr>
              <a:t> und </a:t>
            </a:r>
            <a:r>
              <a:rPr lang="de-DE" sz="1400" dirty="0">
                <a:solidFill>
                  <a:srgbClr val="FFCC00"/>
                </a:solidFill>
              </a:rPr>
              <a:t>Blutgefäße</a:t>
            </a:r>
            <a:r>
              <a:rPr lang="de-DE" sz="1400" dirty="0">
                <a:solidFill>
                  <a:srgbClr val="FFFFFF"/>
                </a:solidFill>
              </a:rPr>
              <a:t> einschließlich der von </a:t>
            </a:r>
            <a:r>
              <a:rPr lang="de-DE" sz="1400" dirty="0" err="1">
                <a:solidFill>
                  <a:srgbClr val="FFFFFF"/>
                </a:solidFill>
              </a:rPr>
              <a:t>Kupfferschen</a:t>
            </a:r>
            <a:r>
              <a:rPr lang="de-DE" sz="1400" dirty="0">
                <a:solidFill>
                  <a:srgbClr val="FFFFFF"/>
                </a:solidFill>
              </a:rPr>
              <a:t> Sternzellen</a:t>
            </a:r>
          </a:p>
          <a:p>
            <a:pPr lvl="1" fontAlgn="base">
              <a:spcBef>
                <a:spcPct val="0"/>
              </a:spcBef>
              <a:spcAft>
                <a:spcPct val="0"/>
              </a:spcAft>
            </a:pPr>
            <a:r>
              <a:rPr lang="de-DE" sz="1400" dirty="0" err="1">
                <a:solidFill>
                  <a:srgbClr val="FFCC00"/>
                </a:solidFill>
              </a:rPr>
              <a:t>Histiozyten</a:t>
            </a:r>
            <a:endParaRPr lang="de-DE" sz="1400" dirty="0">
              <a:solidFill>
                <a:srgbClr val="FFCC00"/>
              </a:solidFill>
            </a:endParaRPr>
          </a:p>
          <a:p>
            <a:pPr lvl="1" fontAlgn="base">
              <a:spcBef>
                <a:spcPct val="0"/>
              </a:spcBef>
              <a:spcAft>
                <a:spcPct val="0"/>
              </a:spcAft>
            </a:pPr>
            <a:r>
              <a:rPr lang="de-DE" sz="1400" dirty="0" err="1">
                <a:solidFill>
                  <a:srgbClr val="FFFFFF"/>
                </a:solidFill>
              </a:rPr>
              <a:t>Splenozyten</a:t>
            </a:r>
            <a:r>
              <a:rPr lang="de-DE" sz="1400" dirty="0">
                <a:solidFill>
                  <a:srgbClr val="FFFFFF"/>
                </a:solidFill>
              </a:rPr>
              <a:t> (Milzzellen) und Monozyten</a:t>
            </a:r>
          </a:p>
          <a:p>
            <a:pPr lvl="1" fontAlgn="base">
              <a:spcBef>
                <a:spcPct val="0"/>
              </a:spcBef>
              <a:spcAft>
                <a:spcPct val="0"/>
              </a:spcAft>
            </a:pPr>
            <a:endParaRPr lang="de-DE" sz="1400" dirty="0">
              <a:solidFill>
                <a:srgbClr val="FFFFFF"/>
              </a:solidFill>
            </a:endParaRPr>
          </a:p>
        </p:txBody>
      </p:sp>
    </p:spTree>
    <p:extLst>
      <p:ext uri="{BB962C8B-B14F-4D97-AF65-F5344CB8AC3E}">
        <p14:creationId xmlns:p14="http://schemas.microsoft.com/office/powerpoint/2010/main" val="3110054631"/>
      </p:ext>
    </p:extLst>
  </p:cSld>
  <p:clrMapOvr>
    <a:masterClrMapping/>
  </p:clrMapOvr>
  <p:timing>
    <p:tnLst>
      <p:par>
        <p:cTn id="1" dur="indefinite" restart="never" nodeType="tmRoot"/>
      </p:par>
    </p:tnLst>
  </p:timing>
</p:sld>
</file>

<file path=ppt/theme/theme1.xml><?xml version="1.0" encoding="utf-8"?>
<a:theme xmlns:a="http://schemas.openxmlformats.org/drawingml/2006/main" name="5_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28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557</Words>
  <Application>Microsoft Office PowerPoint</Application>
  <PresentationFormat>Bildschirmpräsentation (4:3)</PresentationFormat>
  <Paragraphs>129</Paragraphs>
  <Slides>16</Slides>
  <Notes>0</Notes>
  <HiddenSlides>0</HiddenSlides>
  <MMClips>0</MMClips>
  <ScaleCrop>false</ScaleCrop>
  <HeadingPairs>
    <vt:vector size="4" baseType="variant">
      <vt:variant>
        <vt:lpstr>Design</vt:lpstr>
      </vt:variant>
      <vt:variant>
        <vt:i4>2</vt:i4>
      </vt:variant>
      <vt:variant>
        <vt:lpstr>Folientitel</vt:lpstr>
      </vt:variant>
      <vt:variant>
        <vt:i4>16</vt:i4>
      </vt:variant>
    </vt:vector>
  </HeadingPairs>
  <TitlesOfParts>
    <vt:vector size="18" baseType="lpstr">
      <vt:lpstr>5_Standarddesign</vt:lpstr>
      <vt:lpstr>Standarddesign</vt:lpstr>
      <vt:lpstr>Immunologie und Mode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Two Paradigms coexisting during the 1980th years</vt:lpstr>
      <vt:lpstr>State of ignorance at that time</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Immunologie und Mode</dc:title>
  <dc:creator>Peters</dc:creator>
  <cp:lastModifiedBy>Peters</cp:lastModifiedBy>
  <cp:revision>1</cp:revision>
  <dcterms:created xsi:type="dcterms:W3CDTF">2017-02-28T18:03:53Z</dcterms:created>
  <dcterms:modified xsi:type="dcterms:W3CDTF">2017-02-28T18:08:59Z</dcterms:modified>
</cp:coreProperties>
</file>